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2"/>
  </p:notesMasterIdLst>
  <p:sldIdLst>
    <p:sldId id="256" r:id="rId2"/>
    <p:sldId id="258" r:id="rId3"/>
    <p:sldId id="314" r:id="rId4"/>
    <p:sldId id="259" r:id="rId5"/>
    <p:sldId id="315" r:id="rId6"/>
    <p:sldId id="260" r:id="rId7"/>
    <p:sldId id="297" r:id="rId8"/>
    <p:sldId id="261" r:id="rId9"/>
    <p:sldId id="337" r:id="rId10"/>
    <p:sldId id="316" r:id="rId11"/>
    <p:sldId id="299" r:id="rId12"/>
    <p:sldId id="264" r:id="rId13"/>
    <p:sldId id="265" r:id="rId14"/>
    <p:sldId id="266" r:id="rId15"/>
    <p:sldId id="317" r:id="rId16"/>
    <p:sldId id="267" r:id="rId17"/>
    <p:sldId id="303" r:id="rId18"/>
    <p:sldId id="268" r:id="rId19"/>
    <p:sldId id="269" r:id="rId20"/>
    <p:sldId id="304" r:id="rId21"/>
    <p:sldId id="270" r:id="rId22"/>
    <p:sldId id="305" r:id="rId23"/>
    <p:sldId id="311" r:id="rId24"/>
    <p:sldId id="313" r:id="rId25"/>
    <p:sldId id="341" r:id="rId26"/>
    <p:sldId id="306" r:id="rId27"/>
    <p:sldId id="272" r:id="rId28"/>
    <p:sldId id="273" r:id="rId29"/>
    <p:sldId id="274" r:id="rId30"/>
    <p:sldId id="275" r:id="rId31"/>
    <p:sldId id="276" r:id="rId32"/>
    <p:sldId id="277" r:id="rId33"/>
    <p:sldId id="278" r:id="rId34"/>
    <p:sldId id="279" r:id="rId35"/>
    <p:sldId id="281" r:id="rId36"/>
    <p:sldId id="282" r:id="rId37"/>
    <p:sldId id="280" r:id="rId38"/>
    <p:sldId id="283" r:id="rId39"/>
    <p:sldId id="284" r:id="rId40"/>
    <p:sldId id="285" r:id="rId41"/>
    <p:sldId id="287" r:id="rId42"/>
    <p:sldId id="288" r:id="rId43"/>
    <p:sldId id="289" r:id="rId44"/>
    <p:sldId id="335" r:id="rId45"/>
    <p:sldId id="290" r:id="rId46"/>
    <p:sldId id="307" r:id="rId47"/>
    <p:sldId id="334" r:id="rId48"/>
    <p:sldId id="318" r:id="rId49"/>
    <p:sldId id="294" r:id="rId50"/>
    <p:sldId id="340"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B9E7F7D-E2DD-4E91-AD0D-E99F1D0949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xmlns="" id="{E84AFC84-4E83-45CE-9C84-D66C51F9229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8AE73AF-21EE-4C7A-A40C-F887AFB0697B}" type="datetimeFigureOut">
              <a:rPr lang="en-GB"/>
              <a:pPr>
                <a:defRPr/>
              </a:pPr>
              <a:t>16/12/2020</a:t>
            </a:fld>
            <a:endParaRPr lang="en-GB"/>
          </a:p>
        </p:txBody>
      </p:sp>
      <p:sp>
        <p:nvSpPr>
          <p:cNvPr id="4" name="Slide Image Placeholder 3">
            <a:extLst>
              <a:ext uri="{FF2B5EF4-FFF2-40B4-BE49-F238E27FC236}">
                <a16:creationId xmlns:a16="http://schemas.microsoft.com/office/drawing/2014/main" xmlns="" id="{416D3ECE-5492-4EB7-8441-87AA5562556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B453023B-56A7-4958-9EF1-5F1D5EB2D48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3F26DB8D-E44D-491E-A583-200D59603D0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xmlns="" id="{8065D52F-A9B1-4179-A520-9919DC12CC6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BA9720-B592-4F52-BFA7-E627F402F785}" type="slidenum">
              <a:rPr lang="en-GB" altLang="en-US"/>
              <a:pPr>
                <a:defRPr/>
              </a:pPr>
              <a:t>‹#›</a:t>
            </a:fld>
            <a:endParaRPr lang="en-GB" altLang="en-US"/>
          </a:p>
        </p:txBody>
      </p:sp>
    </p:spTree>
    <p:extLst>
      <p:ext uri="{BB962C8B-B14F-4D97-AF65-F5344CB8AC3E}">
        <p14:creationId xmlns:p14="http://schemas.microsoft.com/office/powerpoint/2010/main" val="3315981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xmlns="" id="{2151490A-7953-4B72-BA3E-8A0843B6B55C}"/>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xmlns="" id="{1AA0924B-36CA-4A0E-9FBB-9EEA7F039BF8}"/>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1C51B793-70DB-4105-935E-72DC0A830AB6}"/>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 name="Freeform 17">
            <a:extLst>
              <a:ext uri="{FF2B5EF4-FFF2-40B4-BE49-F238E27FC236}">
                <a16:creationId xmlns:a16="http://schemas.microsoft.com/office/drawing/2014/main" xmlns="" id="{A023DC23-4A26-48A2-831E-089613A4F76E}"/>
              </a:ext>
            </a:extLst>
          </p:cNvPr>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xmlns="" id="{58E671BE-22C6-47FF-BA87-A1730659FA53}"/>
              </a:ext>
            </a:extLst>
          </p:cNvPr>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xmlns="" id="{2C60B853-4A9E-457C-A1D5-268DD72C9E32}"/>
              </a:ext>
            </a:extLst>
          </p:cNvPr>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 descr="C:\Users\Administrator\Desktop\Pushpin Dev\Assets\pushpinLeft.png">
            <a:extLst>
              <a:ext uri="{FF2B5EF4-FFF2-40B4-BE49-F238E27FC236}">
                <a16:creationId xmlns:a16="http://schemas.microsoft.com/office/drawing/2014/main" xmlns="" id="{EA70AB91-43AF-4BE0-BF5C-343C49F7C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xmlns="" id="{D5F5CE34-9D55-4C8A-AE9C-8BE75A64C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xmlns="" id="{E744F57D-E584-45F8-B1F5-649947CA42F2}"/>
              </a:ext>
            </a:extLst>
          </p:cNvPr>
          <p:cNvSpPr>
            <a:spLocks noGrp="1"/>
          </p:cNvSpPr>
          <p:nvPr>
            <p:ph type="dt" sz="half" idx="10"/>
          </p:nvPr>
        </p:nvSpPr>
        <p:spPr>
          <a:xfrm>
            <a:off x="6770688" y="5357813"/>
            <a:ext cx="1214437" cy="365125"/>
          </a:xfrm>
        </p:spPr>
        <p:txBody>
          <a:bodyPr/>
          <a:lstStyle>
            <a:lvl1pPr>
              <a:defRPr/>
            </a:lvl1pPr>
          </a:lstStyle>
          <a:p>
            <a:pPr>
              <a:defRPr/>
            </a:pPr>
            <a:fld id="{E5D00B83-E9FE-45E3-88EE-631318016362}" type="datetimeFigureOut">
              <a:rPr lang="en-IE"/>
              <a:pPr>
                <a:defRPr/>
              </a:pPr>
              <a:t>16/12/2020</a:t>
            </a:fld>
            <a:endParaRPr lang="en-IE"/>
          </a:p>
        </p:txBody>
      </p:sp>
      <p:sp>
        <p:nvSpPr>
          <p:cNvPr id="13" name="Footer Placeholder 4">
            <a:extLst>
              <a:ext uri="{FF2B5EF4-FFF2-40B4-BE49-F238E27FC236}">
                <a16:creationId xmlns:a16="http://schemas.microsoft.com/office/drawing/2014/main" xmlns="" id="{85A12EF3-F475-4963-9C1B-805A2FA42C30}"/>
              </a:ext>
            </a:extLst>
          </p:cNvPr>
          <p:cNvSpPr>
            <a:spLocks noGrp="1"/>
          </p:cNvSpPr>
          <p:nvPr>
            <p:ph type="ftr" sz="quarter" idx="11"/>
          </p:nvPr>
        </p:nvSpPr>
        <p:spPr>
          <a:xfrm>
            <a:off x="1174750" y="5357813"/>
            <a:ext cx="5033963" cy="365125"/>
          </a:xfrm>
        </p:spPr>
        <p:txBody>
          <a:bodyPr/>
          <a:lstStyle>
            <a:lvl1pPr>
              <a:defRPr/>
            </a:lvl1pPr>
          </a:lstStyle>
          <a:p>
            <a:pPr>
              <a:defRPr/>
            </a:pPr>
            <a:endParaRPr lang="en-IE"/>
          </a:p>
        </p:txBody>
      </p:sp>
      <p:sp>
        <p:nvSpPr>
          <p:cNvPr id="14" name="Slide Number Placeholder 5">
            <a:extLst>
              <a:ext uri="{FF2B5EF4-FFF2-40B4-BE49-F238E27FC236}">
                <a16:creationId xmlns:a16="http://schemas.microsoft.com/office/drawing/2014/main" xmlns="" id="{1AEEAC52-5EA8-41F4-B1BA-4291FC4E24C2}"/>
              </a:ext>
            </a:extLst>
          </p:cNvPr>
          <p:cNvSpPr>
            <a:spLocks noGrp="1"/>
          </p:cNvSpPr>
          <p:nvPr>
            <p:ph type="sldNum" sz="quarter" idx="12"/>
          </p:nvPr>
        </p:nvSpPr>
        <p:spPr>
          <a:xfrm>
            <a:off x="6213475" y="5357813"/>
            <a:ext cx="554038" cy="365125"/>
          </a:xfrm>
        </p:spPr>
        <p:txBody>
          <a:bodyPr/>
          <a:lstStyle>
            <a:lvl1pPr algn="ctr">
              <a:defRPr smtClean="0"/>
            </a:lvl1pPr>
          </a:lstStyle>
          <a:p>
            <a:pPr>
              <a:defRPr/>
            </a:pPr>
            <a:fld id="{2234DDC9-6C93-4691-86C3-B595F3EEAA43}" type="slidenum">
              <a:rPr lang="en-IE" altLang="en-US"/>
              <a:pPr>
                <a:defRPr/>
              </a:pPr>
              <a:t>‹#›</a:t>
            </a:fld>
            <a:endParaRPr lang="en-IE" altLang="en-US"/>
          </a:p>
        </p:txBody>
      </p:sp>
    </p:spTree>
    <p:extLst>
      <p:ext uri="{BB962C8B-B14F-4D97-AF65-F5344CB8AC3E}">
        <p14:creationId xmlns:p14="http://schemas.microsoft.com/office/powerpoint/2010/main" val="265174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6B74F8-B15C-468B-83B9-390673635ED0}"/>
              </a:ext>
            </a:extLst>
          </p:cNvPr>
          <p:cNvSpPr>
            <a:spLocks noGrp="1"/>
          </p:cNvSpPr>
          <p:nvPr>
            <p:ph type="dt" sz="half" idx="10"/>
          </p:nvPr>
        </p:nvSpPr>
        <p:spPr/>
        <p:txBody>
          <a:bodyPr/>
          <a:lstStyle>
            <a:lvl1pPr>
              <a:defRPr/>
            </a:lvl1pPr>
          </a:lstStyle>
          <a:p>
            <a:pPr>
              <a:defRPr/>
            </a:pPr>
            <a:fld id="{D5B95089-E14C-480D-B641-AB6858055FB1}" type="datetimeFigureOut">
              <a:rPr lang="en-IE"/>
              <a:pPr>
                <a:defRPr/>
              </a:pPr>
              <a:t>16/12/2020</a:t>
            </a:fld>
            <a:endParaRPr lang="en-IE"/>
          </a:p>
        </p:txBody>
      </p:sp>
      <p:sp>
        <p:nvSpPr>
          <p:cNvPr id="5" name="Footer Placeholder 4">
            <a:extLst>
              <a:ext uri="{FF2B5EF4-FFF2-40B4-BE49-F238E27FC236}">
                <a16:creationId xmlns:a16="http://schemas.microsoft.com/office/drawing/2014/main" xmlns="" id="{B9E1FE3A-BA68-417E-80EF-A7FEC2D892EE}"/>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xmlns="" id="{AD62F59B-45E2-4392-A223-C743E2884794}"/>
              </a:ext>
            </a:extLst>
          </p:cNvPr>
          <p:cNvSpPr>
            <a:spLocks noGrp="1"/>
          </p:cNvSpPr>
          <p:nvPr>
            <p:ph type="sldNum" sz="quarter" idx="12"/>
          </p:nvPr>
        </p:nvSpPr>
        <p:spPr/>
        <p:txBody>
          <a:bodyPr/>
          <a:lstStyle>
            <a:lvl1pPr>
              <a:defRPr/>
            </a:lvl1pPr>
          </a:lstStyle>
          <a:p>
            <a:pPr>
              <a:defRPr/>
            </a:pPr>
            <a:fld id="{F34B812D-B8B3-459D-810B-3CA0CDF8122C}" type="slidenum">
              <a:rPr lang="en-IE" altLang="en-US"/>
              <a:pPr>
                <a:defRPr/>
              </a:pPr>
              <a:t>‹#›</a:t>
            </a:fld>
            <a:endParaRPr lang="en-IE" altLang="en-US"/>
          </a:p>
        </p:txBody>
      </p:sp>
    </p:spTree>
    <p:extLst>
      <p:ext uri="{BB962C8B-B14F-4D97-AF65-F5344CB8AC3E}">
        <p14:creationId xmlns:p14="http://schemas.microsoft.com/office/powerpoint/2010/main" val="88686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3E3F33-5729-4885-9CBC-D83CF238826E}"/>
              </a:ext>
            </a:extLst>
          </p:cNvPr>
          <p:cNvSpPr>
            <a:spLocks noGrp="1"/>
          </p:cNvSpPr>
          <p:nvPr>
            <p:ph type="dt" sz="half" idx="10"/>
          </p:nvPr>
        </p:nvSpPr>
        <p:spPr/>
        <p:txBody>
          <a:bodyPr/>
          <a:lstStyle>
            <a:lvl1pPr>
              <a:defRPr/>
            </a:lvl1pPr>
          </a:lstStyle>
          <a:p>
            <a:pPr>
              <a:defRPr/>
            </a:pPr>
            <a:fld id="{061AAE39-F1EB-4C2E-821F-6AC4C27A6772}" type="datetimeFigureOut">
              <a:rPr lang="en-IE"/>
              <a:pPr>
                <a:defRPr/>
              </a:pPr>
              <a:t>16/12/2020</a:t>
            </a:fld>
            <a:endParaRPr lang="en-IE"/>
          </a:p>
        </p:txBody>
      </p:sp>
      <p:sp>
        <p:nvSpPr>
          <p:cNvPr id="5" name="Footer Placeholder 4">
            <a:extLst>
              <a:ext uri="{FF2B5EF4-FFF2-40B4-BE49-F238E27FC236}">
                <a16:creationId xmlns:a16="http://schemas.microsoft.com/office/drawing/2014/main" xmlns="" id="{FEC30224-9F29-4EEC-ABBB-CC95CB91E6A4}"/>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xmlns="" id="{3AAFF258-CA78-402D-95C7-021A045D9C58}"/>
              </a:ext>
            </a:extLst>
          </p:cNvPr>
          <p:cNvSpPr>
            <a:spLocks noGrp="1"/>
          </p:cNvSpPr>
          <p:nvPr>
            <p:ph type="sldNum" sz="quarter" idx="12"/>
          </p:nvPr>
        </p:nvSpPr>
        <p:spPr/>
        <p:txBody>
          <a:bodyPr/>
          <a:lstStyle>
            <a:lvl1pPr>
              <a:defRPr/>
            </a:lvl1pPr>
          </a:lstStyle>
          <a:p>
            <a:pPr>
              <a:defRPr/>
            </a:pPr>
            <a:fld id="{EBD2CEDB-B503-4EBE-9702-ACBB7AE5C364}" type="slidenum">
              <a:rPr lang="en-IE" altLang="en-US"/>
              <a:pPr>
                <a:defRPr/>
              </a:pPr>
              <a:t>‹#›</a:t>
            </a:fld>
            <a:endParaRPr lang="en-IE" altLang="en-US"/>
          </a:p>
        </p:txBody>
      </p:sp>
    </p:spTree>
    <p:extLst>
      <p:ext uri="{BB962C8B-B14F-4D97-AF65-F5344CB8AC3E}">
        <p14:creationId xmlns:p14="http://schemas.microsoft.com/office/powerpoint/2010/main" val="112330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4587C4-2427-4893-A02F-1E8D4C75600F}"/>
              </a:ext>
            </a:extLst>
          </p:cNvPr>
          <p:cNvSpPr>
            <a:spLocks noGrp="1"/>
          </p:cNvSpPr>
          <p:nvPr>
            <p:ph type="dt" sz="half" idx="10"/>
          </p:nvPr>
        </p:nvSpPr>
        <p:spPr/>
        <p:txBody>
          <a:bodyPr/>
          <a:lstStyle>
            <a:lvl1pPr>
              <a:defRPr/>
            </a:lvl1pPr>
          </a:lstStyle>
          <a:p>
            <a:pPr>
              <a:defRPr/>
            </a:pPr>
            <a:fld id="{75AE6E64-F66B-44A0-A1CB-A7E8CBFB7DC0}" type="datetimeFigureOut">
              <a:rPr lang="en-IE"/>
              <a:pPr>
                <a:defRPr/>
              </a:pPr>
              <a:t>16/12/2020</a:t>
            </a:fld>
            <a:endParaRPr lang="en-IE"/>
          </a:p>
        </p:txBody>
      </p:sp>
      <p:sp>
        <p:nvSpPr>
          <p:cNvPr id="5" name="Footer Placeholder 4">
            <a:extLst>
              <a:ext uri="{FF2B5EF4-FFF2-40B4-BE49-F238E27FC236}">
                <a16:creationId xmlns:a16="http://schemas.microsoft.com/office/drawing/2014/main" xmlns="" id="{589685C4-1964-48B1-85BB-FE42494836DB}"/>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xmlns="" id="{03F27DB9-8EBF-4766-9D85-DF887BDC8E31}"/>
              </a:ext>
            </a:extLst>
          </p:cNvPr>
          <p:cNvSpPr>
            <a:spLocks noGrp="1"/>
          </p:cNvSpPr>
          <p:nvPr>
            <p:ph type="sldNum" sz="quarter" idx="12"/>
          </p:nvPr>
        </p:nvSpPr>
        <p:spPr/>
        <p:txBody>
          <a:bodyPr/>
          <a:lstStyle>
            <a:lvl1pPr>
              <a:defRPr/>
            </a:lvl1pPr>
          </a:lstStyle>
          <a:p>
            <a:pPr>
              <a:defRPr/>
            </a:pPr>
            <a:fld id="{D49DC374-0183-475F-8FD5-5C9DBFBD009E}" type="slidenum">
              <a:rPr lang="en-IE" altLang="en-US"/>
              <a:pPr>
                <a:defRPr/>
              </a:pPr>
              <a:t>‹#›</a:t>
            </a:fld>
            <a:endParaRPr lang="en-IE" altLang="en-US"/>
          </a:p>
        </p:txBody>
      </p:sp>
    </p:spTree>
    <p:extLst>
      <p:ext uri="{BB962C8B-B14F-4D97-AF65-F5344CB8AC3E}">
        <p14:creationId xmlns:p14="http://schemas.microsoft.com/office/powerpoint/2010/main" val="38253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B812A7D-1B6E-49F1-9CF8-4827B68F69CA}"/>
              </a:ext>
            </a:extLst>
          </p:cNvPr>
          <p:cNvSpPr>
            <a:spLocks noGrp="1"/>
          </p:cNvSpPr>
          <p:nvPr>
            <p:ph type="dt" sz="half" idx="10"/>
          </p:nvPr>
        </p:nvSpPr>
        <p:spPr/>
        <p:txBody>
          <a:bodyPr/>
          <a:lstStyle>
            <a:lvl1pPr>
              <a:defRPr/>
            </a:lvl1pPr>
          </a:lstStyle>
          <a:p>
            <a:pPr>
              <a:defRPr/>
            </a:pPr>
            <a:fld id="{AC19EB5D-3661-483F-8238-B2BDA5F4EF8D}" type="datetimeFigureOut">
              <a:rPr lang="en-IE"/>
              <a:pPr>
                <a:defRPr/>
              </a:pPr>
              <a:t>16/12/2020</a:t>
            </a:fld>
            <a:endParaRPr lang="en-IE"/>
          </a:p>
        </p:txBody>
      </p:sp>
      <p:sp>
        <p:nvSpPr>
          <p:cNvPr id="5" name="Footer Placeholder 4">
            <a:extLst>
              <a:ext uri="{FF2B5EF4-FFF2-40B4-BE49-F238E27FC236}">
                <a16:creationId xmlns:a16="http://schemas.microsoft.com/office/drawing/2014/main" xmlns="" id="{107080FE-F80C-48BA-A7DE-135DC987784A}"/>
              </a:ext>
            </a:extLst>
          </p:cNvPr>
          <p:cNvSpPr>
            <a:spLocks noGrp="1"/>
          </p:cNvSpPr>
          <p:nvPr>
            <p:ph type="ftr" sz="quarter" idx="11"/>
          </p:nvPr>
        </p:nvSpPr>
        <p:spPr/>
        <p:txBody>
          <a:bodyPr/>
          <a:lstStyle>
            <a:lvl1pPr>
              <a:defRPr/>
            </a:lvl1pPr>
          </a:lstStyle>
          <a:p>
            <a:pPr>
              <a:defRPr/>
            </a:pPr>
            <a:endParaRPr lang="en-IE"/>
          </a:p>
        </p:txBody>
      </p:sp>
      <p:sp>
        <p:nvSpPr>
          <p:cNvPr id="6" name="Slide Number Placeholder 5">
            <a:extLst>
              <a:ext uri="{FF2B5EF4-FFF2-40B4-BE49-F238E27FC236}">
                <a16:creationId xmlns:a16="http://schemas.microsoft.com/office/drawing/2014/main" xmlns="" id="{17854199-9A7D-4F65-AF35-606EF92BEAF0}"/>
              </a:ext>
            </a:extLst>
          </p:cNvPr>
          <p:cNvSpPr>
            <a:spLocks noGrp="1"/>
          </p:cNvSpPr>
          <p:nvPr>
            <p:ph type="sldNum" sz="quarter" idx="12"/>
          </p:nvPr>
        </p:nvSpPr>
        <p:spPr/>
        <p:txBody>
          <a:bodyPr/>
          <a:lstStyle>
            <a:lvl1pPr>
              <a:defRPr/>
            </a:lvl1pPr>
          </a:lstStyle>
          <a:p>
            <a:pPr>
              <a:defRPr/>
            </a:pPr>
            <a:fld id="{3785F2E1-DE8F-446C-B8D2-A72BB8E376D5}" type="slidenum">
              <a:rPr lang="en-IE" altLang="en-US"/>
              <a:pPr>
                <a:defRPr/>
              </a:pPr>
              <a:t>‹#›</a:t>
            </a:fld>
            <a:endParaRPr lang="en-IE" altLang="en-US"/>
          </a:p>
        </p:txBody>
      </p:sp>
    </p:spTree>
    <p:extLst>
      <p:ext uri="{BB962C8B-B14F-4D97-AF65-F5344CB8AC3E}">
        <p14:creationId xmlns:p14="http://schemas.microsoft.com/office/powerpoint/2010/main" val="261702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5C866AD-70D1-4035-9C14-0AD9A540A38F}"/>
              </a:ext>
            </a:extLst>
          </p:cNvPr>
          <p:cNvSpPr>
            <a:spLocks noGrp="1"/>
          </p:cNvSpPr>
          <p:nvPr>
            <p:ph type="dt" sz="half" idx="15"/>
          </p:nvPr>
        </p:nvSpPr>
        <p:spPr/>
        <p:txBody>
          <a:bodyPr/>
          <a:lstStyle>
            <a:lvl1pPr>
              <a:defRPr/>
            </a:lvl1pPr>
          </a:lstStyle>
          <a:p>
            <a:pPr>
              <a:defRPr/>
            </a:pPr>
            <a:fld id="{E0670A0A-EA63-42AF-ACEB-1C38CFE2A0B6}" type="datetimeFigureOut">
              <a:rPr lang="en-IE"/>
              <a:pPr>
                <a:defRPr/>
              </a:pPr>
              <a:t>16/12/2020</a:t>
            </a:fld>
            <a:endParaRPr lang="en-IE"/>
          </a:p>
        </p:txBody>
      </p:sp>
      <p:sp>
        <p:nvSpPr>
          <p:cNvPr id="6" name="Footer Placeholder 4">
            <a:extLst>
              <a:ext uri="{FF2B5EF4-FFF2-40B4-BE49-F238E27FC236}">
                <a16:creationId xmlns:a16="http://schemas.microsoft.com/office/drawing/2014/main" xmlns="" id="{F55A0C94-3233-4F10-ACD3-88C8A368DE70}"/>
              </a:ext>
            </a:extLst>
          </p:cNvPr>
          <p:cNvSpPr>
            <a:spLocks noGrp="1"/>
          </p:cNvSpPr>
          <p:nvPr>
            <p:ph type="ftr" sz="quarter" idx="16"/>
          </p:nvPr>
        </p:nvSpPr>
        <p:spPr/>
        <p:txBody>
          <a:bodyPr/>
          <a:lstStyle>
            <a:lvl1pPr>
              <a:defRPr/>
            </a:lvl1pPr>
          </a:lstStyle>
          <a:p>
            <a:pPr>
              <a:defRPr/>
            </a:pPr>
            <a:endParaRPr lang="en-IE"/>
          </a:p>
        </p:txBody>
      </p:sp>
      <p:sp>
        <p:nvSpPr>
          <p:cNvPr id="7" name="Slide Number Placeholder 5">
            <a:extLst>
              <a:ext uri="{FF2B5EF4-FFF2-40B4-BE49-F238E27FC236}">
                <a16:creationId xmlns:a16="http://schemas.microsoft.com/office/drawing/2014/main" xmlns="" id="{F8082D93-CEFB-4B9F-863A-2B43174C4A6E}"/>
              </a:ext>
            </a:extLst>
          </p:cNvPr>
          <p:cNvSpPr>
            <a:spLocks noGrp="1"/>
          </p:cNvSpPr>
          <p:nvPr>
            <p:ph type="sldNum" sz="quarter" idx="17"/>
          </p:nvPr>
        </p:nvSpPr>
        <p:spPr/>
        <p:txBody>
          <a:bodyPr/>
          <a:lstStyle>
            <a:lvl1pPr>
              <a:defRPr/>
            </a:lvl1pPr>
          </a:lstStyle>
          <a:p>
            <a:pPr>
              <a:defRPr/>
            </a:pPr>
            <a:fld id="{E11CDB9D-E11B-4344-9BEA-1BFB5989C171}" type="slidenum">
              <a:rPr lang="en-IE" altLang="en-US"/>
              <a:pPr>
                <a:defRPr/>
              </a:pPr>
              <a:t>‹#›</a:t>
            </a:fld>
            <a:endParaRPr lang="en-IE" altLang="en-US"/>
          </a:p>
        </p:txBody>
      </p:sp>
    </p:spTree>
    <p:extLst>
      <p:ext uri="{BB962C8B-B14F-4D97-AF65-F5344CB8AC3E}">
        <p14:creationId xmlns:p14="http://schemas.microsoft.com/office/powerpoint/2010/main" val="192543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2849478-404C-4687-AF19-8E35E9D8F5C8}"/>
              </a:ext>
            </a:extLst>
          </p:cNvPr>
          <p:cNvSpPr>
            <a:spLocks noGrp="1"/>
          </p:cNvSpPr>
          <p:nvPr>
            <p:ph type="dt" sz="half" idx="15"/>
          </p:nvPr>
        </p:nvSpPr>
        <p:spPr/>
        <p:txBody>
          <a:bodyPr/>
          <a:lstStyle>
            <a:lvl1pPr>
              <a:defRPr/>
            </a:lvl1pPr>
          </a:lstStyle>
          <a:p>
            <a:pPr>
              <a:defRPr/>
            </a:pPr>
            <a:fld id="{81965FC0-0145-43A4-B1F8-782A5312B5E4}" type="datetimeFigureOut">
              <a:rPr lang="en-IE"/>
              <a:pPr>
                <a:defRPr/>
              </a:pPr>
              <a:t>16/12/2020</a:t>
            </a:fld>
            <a:endParaRPr lang="en-IE"/>
          </a:p>
        </p:txBody>
      </p:sp>
      <p:sp>
        <p:nvSpPr>
          <p:cNvPr id="8" name="Footer Placeholder 4">
            <a:extLst>
              <a:ext uri="{FF2B5EF4-FFF2-40B4-BE49-F238E27FC236}">
                <a16:creationId xmlns:a16="http://schemas.microsoft.com/office/drawing/2014/main" xmlns="" id="{F769BA24-7375-44DE-AA43-AC7DAC8A2BA8}"/>
              </a:ext>
            </a:extLst>
          </p:cNvPr>
          <p:cNvSpPr>
            <a:spLocks noGrp="1"/>
          </p:cNvSpPr>
          <p:nvPr>
            <p:ph type="ftr" sz="quarter" idx="16"/>
          </p:nvPr>
        </p:nvSpPr>
        <p:spPr/>
        <p:txBody>
          <a:bodyPr/>
          <a:lstStyle>
            <a:lvl1pPr>
              <a:defRPr/>
            </a:lvl1pPr>
          </a:lstStyle>
          <a:p>
            <a:pPr>
              <a:defRPr/>
            </a:pPr>
            <a:endParaRPr lang="en-IE"/>
          </a:p>
        </p:txBody>
      </p:sp>
      <p:sp>
        <p:nvSpPr>
          <p:cNvPr id="9" name="Slide Number Placeholder 5">
            <a:extLst>
              <a:ext uri="{FF2B5EF4-FFF2-40B4-BE49-F238E27FC236}">
                <a16:creationId xmlns:a16="http://schemas.microsoft.com/office/drawing/2014/main" xmlns="" id="{2F9AEDD1-C4F3-4424-BC2A-7ED2386F36E9}"/>
              </a:ext>
            </a:extLst>
          </p:cNvPr>
          <p:cNvSpPr>
            <a:spLocks noGrp="1"/>
          </p:cNvSpPr>
          <p:nvPr>
            <p:ph type="sldNum" sz="quarter" idx="17"/>
          </p:nvPr>
        </p:nvSpPr>
        <p:spPr/>
        <p:txBody>
          <a:bodyPr/>
          <a:lstStyle>
            <a:lvl1pPr>
              <a:defRPr/>
            </a:lvl1pPr>
          </a:lstStyle>
          <a:p>
            <a:pPr>
              <a:defRPr/>
            </a:pPr>
            <a:fld id="{07B0E8D9-5FCE-4E88-964A-D310F69B1421}" type="slidenum">
              <a:rPr lang="en-IE" altLang="en-US"/>
              <a:pPr>
                <a:defRPr/>
              </a:pPr>
              <a:t>‹#›</a:t>
            </a:fld>
            <a:endParaRPr lang="en-IE" altLang="en-US"/>
          </a:p>
        </p:txBody>
      </p:sp>
    </p:spTree>
    <p:extLst>
      <p:ext uri="{BB962C8B-B14F-4D97-AF65-F5344CB8AC3E}">
        <p14:creationId xmlns:p14="http://schemas.microsoft.com/office/powerpoint/2010/main" val="213058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910CE19-B958-445C-BB55-B28874725EBF}"/>
              </a:ext>
            </a:extLst>
          </p:cNvPr>
          <p:cNvSpPr>
            <a:spLocks noGrp="1"/>
          </p:cNvSpPr>
          <p:nvPr>
            <p:ph type="dt" sz="half" idx="10"/>
          </p:nvPr>
        </p:nvSpPr>
        <p:spPr/>
        <p:txBody>
          <a:bodyPr/>
          <a:lstStyle>
            <a:lvl1pPr>
              <a:defRPr/>
            </a:lvl1pPr>
          </a:lstStyle>
          <a:p>
            <a:pPr>
              <a:defRPr/>
            </a:pPr>
            <a:fld id="{01EDF9B3-875C-4093-8FC2-8D90C9900567}" type="datetimeFigureOut">
              <a:rPr lang="en-IE"/>
              <a:pPr>
                <a:defRPr/>
              </a:pPr>
              <a:t>16/12/2020</a:t>
            </a:fld>
            <a:endParaRPr lang="en-IE"/>
          </a:p>
        </p:txBody>
      </p:sp>
      <p:sp>
        <p:nvSpPr>
          <p:cNvPr id="4" name="Footer Placeholder 4">
            <a:extLst>
              <a:ext uri="{FF2B5EF4-FFF2-40B4-BE49-F238E27FC236}">
                <a16:creationId xmlns:a16="http://schemas.microsoft.com/office/drawing/2014/main" xmlns="" id="{E2341E85-4449-4A1C-8896-64BD41EC16DA}"/>
              </a:ext>
            </a:extLst>
          </p:cNvPr>
          <p:cNvSpPr>
            <a:spLocks noGrp="1"/>
          </p:cNvSpPr>
          <p:nvPr>
            <p:ph type="ftr" sz="quarter" idx="11"/>
          </p:nvPr>
        </p:nvSpPr>
        <p:spPr/>
        <p:txBody>
          <a:bodyPr/>
          <a:lstStyle>
            <a:lvl1pPr>
              <a:defRPr/>
            </a:lvl1pPr>
          </a:lstStyle>
          <a:p>
            <a:pPr>
              <a:defRPr/>
            </a:pPr>
            <a:endParaRPr lang="en-IE"/>
          </a:p>
        </p:txBody>
      </p:sp>
      <p:sp>
        <p:nvSpPr>
          <p:cNvPr id="5" name="Slide Number Placeholder 5">
            <a:extLst>
              <a:ext uri="{FF2B5EF4-FFF2-40B4-BE49-F238E27FC236}">
                <a16:creationId xmlns:a16="http://schemas.microsoft.com/office/drawing/2014/main" xmlns="" id="{9B254B5A-5838-41E3-B273-1EDD8FFDA348}"/>
              </a:ext>
            </a:extLst>
          </p:cNvPr>
          <p:cNvSpPr>
            <a:spLocks noGrp="1"/>
          </p:cNvSpPr>
          <p:nvPr>
            <p:ph type="sldNum" sz="quarter" idx="12"/>
          </p:nvPr>
        </p:nvSpPr>
        <p:spPr/>
        <p:txBody>
          <a:bodyPr/>
          <a:lstStyle>
            <a:lvl1pPr>
              <a:defRPr/>
            </a:lvl1pPr>
          </a:lstStyle>
          <a:p>
            <a:pPr>
              <a:defRPr/>
            </a:pPr>
            <a:fld id="{399A0997-244F-4565-85DE-767CDD52253B}" type="slidenum">
              <a:rPr lang="en-IE" altLang="en-US"/>
              <a:pPr>
                <a:defRPr/>
              </a:pPr>
              <a:t>‹#›</a:t>
            </a:fld>
            <a:endParaRPr lang="en-IE" altLang="en-US"/>
          </a:p>
        </p:txBody>
      </p:sp>
    </p:spTree>
    <p:extLst>
      <p:ext uri="{BB962C8B-B14F-4D97-AF65-F5344CB8AC3E}">
        <p14:creationId xmlns:p14="http://schemas.microsoft.com/office/powerpoint/2010/main" val="168251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76D78CD-5C28-4641-BB12-E29D46E876F6}"/>
              </a:ext>
            </a:extLst>
          </p:cNvPr>
          <p:cNvSpPr>
            <a:spLocks noGrp="1"/>
          </p:cNvSpPr>
          <p:nvPr>
            <p:ph type="dt" sz="half" idx="10"/>
          </p:nvPr>
        </p:nvSpPr>
        <p:spPr/>
        <p:txBody>
          <a:bodyPr/>
          <a:lstStyle>
            <a:lvl1pPr>
              <a:defRPr/>
            </a:lvl1pPr>
          </a:lstStyle>
          <a:p>
            <a:pPr>
              <a:defRPr/>
            </a:pPr>
            <a:fld id="{161C179B-5CB5-46C0-924F-AA04729981F6}" type="datetimeFigureOut">
              <a:rPr lang="en-IE"/>
              <a:pPr>
                <a:defRPr/>
              </a:pPr>
              <a:t>16/12/2020</a:t>
            </a:fld>
            <a:endParaRPr lang="en-IE"/>
          </a:p>
        </p:txBody>
      </p:sp>
      <p:sp>
        <p:nvSpPr>
          <p:cNvPr id="3" name="Footer Placeholder 4">
            <a:extLst>
              <a:ext uri="{FF2B5EF4-FFF2-40B4-BE49-F238E27FC236}">
                <a16:creationId xmlns:a16="http://schemas.microsoft.com/office/drawing/2014/main" xmlns="" id="{935E5B63-0E13-485D-884A-C8D4C8B35F00}"/>
              </a:ext>
            </a:extLst>
          </p:cNvPr>
          <p:cNvSpPr>
            <a:spLocks noGrp="1"/>
          </p:cNvSpPr>
          <p:nvPr>
            <p:ph type="ftr" sz="quarter" idx="11"/>
          </p:nvPr>
        </p:nvSpPr>
        <p:spPr/>
        <p:txBody>
          <a:bodyPr/>
          <a:lstStyle>
            <a:lvl1pPr>
              <a:defRPr/>
            </a:lvl1pPr>
          </a:lstStyle>
          <a:p>
            <a:pPr>
              <a:defRPr/>
            </a:pPr>
            <a:endParaRPr lang="en-IE"/>
          </a:p>
        </p:txBody>
      </p:sp>
      <p:sp>
        <p:nvSpPr>
          <p:cNvPr id="4" name="Slide Number Placeholder 5">
            <a:extLst>
              <a:ext uri="{FF2B5EF4-FFF2-40B4-BE49-F238E27FC236}">
                <a16:creationId xmlns:a16="http://schemas.microsoft.com/office/drawing/2014/main" xmlns="" id="{8E196402-C8F5-42E9-8108-760E8A4574E8}"/>
              </a:ext>
            </a:extLst>
          </p:cNvPr>
          <p:cNvSpPr>
            <a:spLocks noGrp="1"/>
          </p:cNvSpPr>
          <p:nvPr>
            <p:ph type="sldNum" sz="quarter" idx="12"/>
          </p:nvPr>
        </p:nvSpPr>
        <p:spPr/>
        <p:txBody>
          <a:bodyPr/>
          <a:lstStyle>
            <a:lvl1pPr>
              <a:defRPr/>
            </a:lvl1pPr>
          </a:lstStyle>
          <a:p>
            <a:pPr>
              <a:defRPr/>
            </a:pPr>
            <a:fld id="{62CDB780-148D-4551-903B-A5D37C7D14C9}" type="slidenum">
              <a:rPr lang="en-IE" altLang="en-US"/>
              <a:pPr>
                <a:defRPr/>
              </a:pPr>
              <a:t>‹#›</a:t>
            </a:fld>
            <a:endParaRPr lang="en-IE" altLang="en-US"/>
          </a:p>
        </p:txBody>
      </p:sp>
    </p:spTree>
    <p:extLst>
      <p:ext uri="{BB962C8B-B14F-4D97-AF65-F5344CB8AC3E}">
        <p14:creationId xmlns:p14="http://schemas.microsoft.com/office/powerpoint/2010/main" val="155911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xmlns="" id="{FDA4A632-17CC-431D-9D13-BDE15E1C048D}"/>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xmlns="" id="{B9D8F4B0-6A05-4E02-925C-441DA6CA7BC7}"/>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EA8778F6-9715-4144-99D7-82FC07EA686E}"/>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Freeform 17">
            <a:extLst>
              <a:ext uri="{FF2B5EF4-FFF2-40B4-BE49-F238E27FC236}">
                <a16:creationId xmlns:a16="http://schemas.microsoft.com/office/drawing/2014/main" xmlns="" id="{31508AED-6C2B-435A-9648-2EACFDF680B4}"/>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xmlns="" id="{39BF48D6-E518-445D-B672-5C857D3721F5}"/>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xmlns="" id="{CA4AD572-6889-47EC-B167-A9354A1086A6}"/>
              </a:ext>
            </a:extLst>
          </p:cNvPr>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xmlns="" id="{F989940A-BB2B-4A9D-B4CB-293B51948342}"/>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xmlns="" id="{AB8C589E-5A0C-4E26-91AC-5DFFEE2C7C05}"/>
              </a:ext>
            </a:extLst>
          </p:cNvPr>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2" descr="C:\Users\Administrator\Desktop\Pushpin Dev\Assets\pushpinLeft.png">
            <a:extLst>
              <a:ext uri="{FF2B5EF4-FFF2-40B4-BE49-F238E27FC236}">
                <a16:creationId xmlns:a16="http://schemas.microsoft.com/office/drawing/2014/main" xmlns="" id="{52DD6004-EC5F-4155-9646-74B7C656A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xmlns="" id="{68ED29A3-A0F3-44AF-AFCE-BD619B079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xmlns="" id="{499B5A34-BDB5-48BB-9DC4-D90B491107B5}"/>
              </a:ext>
            </a:extLst>
          </p:cNvPr>
          <p:cNvSpPr>
            <a:spLocks noGrp="1"/>
          </p:cNvSpPr>
          <p:nvPr>
            <p:ph type="dt" sz="half" idx="10"/>
          </p:nvPr>
        </p:nvSpPr>
        <p:spPr>
          <a:xfrm rot="60000">
            <a:off x="6342063" y="5886450"/>
            <a:ext cx="1212850" cy="365125"/>
          </a:xfrm>
        </p:spPr>
        <p:txBody>
          <a:bodyPr/>
          <a:lstStyle>
            <a:lvl1pPr>
              <a:defRPr/>
            </a:lvl1pPr>
          </a:lstStyle>
          <a:p>
            <a:pPr>
              <a:defRPr/>
            </a:pPr>
            <a:fld id="{51BAA724-78D9-47AC-94C5-FBC90452F7A4}" type="datetimeFigureOut">
              <a:rPr lang="en-IE"/>
              <a:pPr>
                <a:defRPr/>
              </a:pPr>
              <a:t>16/12/2020</a:t>
            </a:fld>
            <a:endParaRPr lang="en-IE"/>
          </a:p>
        </p:txBody>
      </p:sp>
      <p:sp>
        <p:nvSpPr>
          <p:cNvPr id="16" name="Footer Placeholder 5">
            <a:extLst>
              <a:ext uri="{FF2B5EF4-FFF2-40B4-BE49-F238E27FC236}">
                <a16:creationId xmlns:a16="http://schemas.microsoft.com/office/drawing/2014/main" xmlns="" id="{55AB0D57-1E1D-42F1-A184-5948EB282A7C}"/>
              </a:ext>
            </a:extLst>
          </p:cNvPr>
          <p:cNvSpPr>
            <a:spLocks noGrp="1"/>
          </p:cNvSpPr>
          <p:nvPr>
            <p:ph type="ftr" sz="quarter" idx="11"/>
          </p:nvPr>
        </p:nvSpPr>
        <p:spPr>
          <a:xfrm rot="21540000">
            <a:off x="914400" y="5829300"/>
            <a:ext cx="3522663" cy="365125"/>
          </a:xfrm>
        </p:spPr>
        <p:txBody>
          <a:bodyPr/>
          <a:lstStyle>
            <a:lvl1pPr>
              <a:defRPr/>
            </a:lvl1pPr>
          </a:lstStyle>
          <a:p>
            <a:pPr>
              <a:defRPr/>
            </a:pPr>
            <a:endParaRPr lang="en-IE"/>
          </a:p>
        </p:txBody>
      </p:sp>
      <p:sp>
        <p:nvSpPr>
          <p:cNvPr id="17" name="Slide Number Placeholder 6">
            <a:extLst>
              <a:ext uri="{FF2B5EF4-FFF2-40B4-BE49-F238E27FC236}">
                <a16:creationId xmlns:a16="http://schemas.microsoft.com/office/drawing/2014/main" xmlns="" id="{86C2806C-0D5E-41BF-A887-7B9C619776FB}"/>
              </a:ext>
            </a:extLst>
          </p:cNvPr>
          <p:cNvSpPr>
            <a:spLocks noGrp="1"/>
          </p:cNvSpPr>
          <p:nvPr>
            <p:ph type="sldNum" sz="quarter" idx="12"/>
          </p:nvPr>
        </p:nvSpPr>
        <p:spPr>
          <a:xfrm rot="60000">
            <a:off x="7558088" y="5897563"/>
            <a:ext cx="554037" cy="365125"/>
          </a:xfrm>
        </p:spPr>
        <p:txBody>
          <a:bodyPr/>
          <a:lstStyle>
            <a:lvl1pPr>
              <a:defRPr smtClean="0"/>
            </a:lvl1pPr>
          </a:lstStyle>
          <a:p>
            <a:pPr>
              <a:defRPr/>
            </a:pPr>
            <a:fld id="{3575A9D0-5C0E-4F98-BBEF-B70F19DD53D4}" type="slidenum">
              <a:rPr lang="en-IE" altLang="en-US"/>
              <a:pPr>
                <a:defRPr/>
              </a:pPr>
              <a:t>‹#›</a:t>
            </a:fld>
            <a:endParaRPr lang="en-IE" altLang="en-US"/>
          </a:p>
        </p:txBody>
      </p:sp>
    </p:spTree>
    <p:extLst>
      <p:ext uri="{BB962C8B-B14F-4D97-AF65-F5344CB8AC3E}">
        <p14:creationId xmlns:p14="http://schemas.microsoft.com/office/powerpoint/2010/main" val="156691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xmlns="" id="{C32218D0-1B32-41FC-896E-00B6A415CB84}"/>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xmlns="" id="{7D50FD97-B9F9-4866-9A55-FD13AB3ACE17}"/>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850E8FA6-12A4-4EB6-83C4-56F64BD9FE79}"/>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Freeform 17">
            <a:extLst>
              <a:ext uri="{FF2B5EF4-FFF2-40B4-BE49-F238E27FC236}">
                <a16:creationId xmlns:a16="http://schemas.microsoft.com/office/drawing/2014/main" xmlns="" id="{06F1C8B9-BCE6-49AE-B3EF-1D94AAB44C5A}"/>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xmlns="" id="{96E6DFA2-FEAA-4C5F-9E8B-4E8CA21C6B7A}"/>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xmlns="" id="{E512D22E-C0E7-4C82-A8E9-006509EF5C78}"/>
              </a:ext>
            </a:extLst>
          </p:cNvPr>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xmlns="" id="{8F0D2F41-41A1-4B32-B0A1-3B721B4F1558}"/>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xmlns="" id="{38991BF5-FE14-4E55-9AF2-DA61C8E69571}"/>
              </a:ext>
            </a:extLst>
          </p:cNvPr>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2" descr="C:\Users\Administrator\Desktop\Pushpin Dev\Assets\pushpinLeft.png">
            <a:extLst>
              <a:ext uri="{FF2B5EF4-FFF2-40B4-BE49-F238E27FC236}">
                <a16:creationId xmlns:a16="http://schemas.microsoft.com/office/drawing/2014/main" xmlns="" id="{6DA21937-27CA-4EF2-81F1-12619F90F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xmlns="" id="{92CD8F1E-9DDF-47F3-A14E-543E80B72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a:extLst>
              <a:ext uri="{FF2B5EF4-FFF2-40B4-BE49-F238E27FC236}">
                <a16:creationId xmlns:a16="http://schemas.microsoft.com/office/drawing/2014/main" xmlns="" id="{FB90B03F-1E53-42FC-A6C0-BEFE32A06B52}"/>
              </a:ext>
            </a:extLst>
          </p:cNvPr>
          <p:cNvSpPr>
            <a:spLocks noGrp="1"/>
          </p:cNvSpPr>
          <p:nvPr>
            <p:ph type="dt" sz="half" idx="10"/>
          </p:nvPr>
        </p:nvSpPr>
        <p:spPr>
          <a:xfrm rot="60000">
            <a:off x="6345238" y="5888038"/>
            <a:ext cx="1214437" cy="365125"/>
          </a:xfrm>
        </p:spPr>
        <p:txBody>
          <a:bodyPr/>
          <a:lstStyle>
            <a:lvl1pPr>
              <a:defRPr/>
            </a:lvl1pPr>
          </a:lstStyle>
          <a:p>
            <a:pPr>
              <a:defRPr/>
            </a:pPr>
            <a:fld id="{B9EBDC36-B2CE-41DD-9629-C6F447206D63}" type="datetimeFigureOut">
              <a:rPr lang="en-IE"/>
              <a:pPr>
                <a:defRPr/>
              </a:pPr>
              <a:t>16/12/2020</a:t>
            </a:fld>
            <a:endParaRPr lang="en-IE"/>
          </a:p>
        </p:txBody>
      </p:sp>
      <p:sp>
        <p:nvSpPr>
          <p:cNvPr id="16" name="Footer Placeholder 5">
            <a:extLst>
              <a:ext uri="{FF2B5EF4-FFF2-40B4-BE49-F238E27FC236}">
                <a16:creationId xmlns:a16="http://schemas.microsoft.com/office/drawing/2014/main" xmlns="" id="{0E4E28CA-6181-430F-917B-20EB0C349E38}"/>
              </a:ext>
            </a:extLst>
          </p:cNvPr>
          <p:cNvSpPr>
            <a:spLocks noGrp="1"/>
          </p:cNvSpPr>
          <p:nvPr>
            <p:ph type="ftr" sz="quarter" idx="11"/>
          </p:nvPr>
        </p:nvSpPr>
        <p:spPr>
          <a:xfrm rot="21540000">
            <a:off x="914400" y="5830888"/>
            <a:ext cx="3319463" cy="365125"/>
          </a:xfrm>
        </p:spPr>
        <p:txBody>
          <a:bodyPr/>
          <a:lstStyle>
            <a:lvl1pPr>
              <a:defRPr/>
            </a:lvl1pPr>
          </a:lstStyle>
          <a:p>
            <a:pPr>
              <a:defRPr/>
            </a:pPr>
            <a:endParaRPr lang="en-IE"/>
          </a:p>
        </p:txBody>
      </p:sp>
      <p:sp>
        <p:nvSpPr>
          <p:cNvPr id="17" name="Slide Number Placeholder 6">
            <a:extLst>
              <a:ext uri="{FF2B5EF4-FFF2-40B4-BE49-F238E27FC236}">
                <a16:creationId xmlns:a16="http://schemas.microsoft.com/office/drawing/2014/main" xmlns="" id="{835DEF22-21EE-4DEA-916B-99EDA6FDD6FE}"/>
              </a:ext>
            </a:extLst>
          </p:cNvPr>
          <p:cNvSpPr>
            <a:spLocks noGrp="1"/>
          </p:cNvSpPr>
          <p:nvPr>
            <p:ph type="sldNum" sz="quarter" idx="12"/>
          </p:nvPr>
        </p:nvSpPr>
        <p:spPr>
          <a:xfrm rot="60000">
            <a:off x="7562850" y="5900738"/>
            <a:ext cx="554038" cy="365125"/>
          </a:xfrm>
        </p:spPr>
        <p:txBody>
          <a:bodyPr/>
          <a:lstStyle>
            <a:lvl1pPr>
              <a:defRPr smtClean="0"/>
            </a:lvl1pPr>
          </a:lstStyle>
          <a:p>
            <a:pPr>
              <a:defRPr/>
            </a:pPr>
            <a:fld id="{F4B76070-22D8-4BD1-8172-EA724B93B198}" type="slidenum">
              <a:rPr lang="en-IE" altLang="en-US"/>
              <a:pPr>
                <a:defRPr/>
              </a:pPr>
              <a:t>‹#›</a:t>
            </a:fld>
            <a:endParaRPr lang="en-IE" altLang="en-US"/>
          </a:p>
        </p:txBody>
      </p:sp>
    </p:spTree>
    <p:extLst>
      <p:ext uri="{BB962C8B-B14F-4D97-AF65-F5344CB8AC3E}">
        <p14:creationId xmlns:p14="http://schemas.microsoft.com/office/powerpoint/2010/main" val="139396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xmlns="" id="{75B24C19-3EFF-4661-A3D3-D94795DC1E57}"/>
              </a:ext>
            </a:extLst>
          </p:cNvPr>
          <p:cNvGrpSpPr>
            <a:grpSpLocks/>
          </p:cNvGrpSpPr>
          <p:nvPr/>
        </p:nvGrpSpPr>
        <p:grpSpPr bwMode="auto">
          <a:xfrm>
            <a:off x="0" y="0"/>
            <a:ext cx="9144000" cy="6858000"/>
            <a:chOff x="0" y="0"/>
            <a:chExt cx="9144000" cy="6858000"/>
          </a:xfrm>
        </p:grpSpPr>
        <p:sp>
          <p:nvSpPr>
            <p:cNvPr id="8" name="Rectangle 7">
              <a:extLst>
                <a:ext uri="{FF2B5EF4-FFF2-40B4-BE49-F238E27FC236}">
                  <a16:creationId xmlns:a16="http://schemas.microsoft.com/office/drawing/2014/main" xmlns="" id="{9630F212-A3A0-4695-8511-4FD038C77B98}"/>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xmlns="" id="{7420FD65-DF65-4FFF-B58E-F05CEF3308C9}"/>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Freeform 9">
            <a:extLst>
              <a:ext uri="{FF2B5EF4-FFF2-40B4-BE49-F238E27FC236}">
                <a16:creationId xmlns:a16="http://schemas.microsoft.com/office/drawing/2014/main" xmlns="" id="{1198051E-4E49-4DCB-8849-26024F88919F}"/>
              </a:ext>
            </a:extLst>
          </p:cNvPr>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xmlns="" id="{1DE2AF4E-C687-4BA9-8A24-40EE17FF3C9C}"/>
              </a:ext>
            </a:extLst>
          </p:cNvPr>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xmlns="" id="{89F6D6B8-0C95-460B-9C0A-233A6C1FD4DC}"/>
              </a:ext>
            </a:extLst>
          </p:cNvPr>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2" descr="C:\Users\Administrator\Desktop\Pushpin Dev\Assets\pushpinLeft.png">
            <a:extLst>
              <a:ext uri="{FF2B5EF4-FFF2-40B4-BE49-F238E27FC236}">
                <a16:creationId xmlns:a16="http://schemas.microsoft.com/office/drawing/2014/main" xmlns="" id="{CC722DF4-DE5E-4D59-BB50-FBB33D2B62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a:extLst>
              <a:ext uri="{FF2B5EF4-FFF2-40B4-BE49-F238E27FC236}">
                <a16:creationId xmlns:a16="http://schemas.microsoft.com/office/drawing/2014/main" xmlns="" id="{456AF818-5C68-4896-B6D1-9105A35143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xmlns="" id="{B92CD82C-99C1-4E54-8A11-CD20EE29FB36}"/>
              </a:ext>
            </a:extLst>
          </p:cNvPr>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xmlns="" id="{6307BA5B-C714-4DF2-A111-B10C109C6A52}"/>
              </a:ext>
            </a:extLst>
          </p:cNvPr>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25F5587-338E-4D51-AAD7-9E3DBEDCE2FF}"/>
              </a:ext>
            </a:extLst>
          </p:cNvPr>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2"/>
                </a:solidFill>
                <a:latin typeface="Rage Italic" pitchFamily="66" charset="0"/>
                <a:cs typeface="+mn-cs"/>
              </a:defRPr>
            </a:lvl1pPr>
          </a:lstStyle>
          <a:p>
            <a:pPr>
              <a:defRPr/>
            </a:pPr>
            <a:fld id="{6EC8DA79-8E00-4690-8CBA-4023DE94F4DF}" type="datetimeFigureOut">
              <a:rPr lang="en-IE"/>
              <a:pPr>
                <a:defRPr/>
              </a:pPr>
              <a:t>16/12/2020</a:t>
            </a:fld>
            <a:endParaRPr lang="en-IE"/>
          </a:p>
        </p:txBody>
      </p:sp>
      <p:sp>
        <p:nvSpPr>
          <p:cNvPr id="5" name="Footer Placeholder 4">
            <a:extLst>
              <a:ext uri="{FF2B5EF4-FFF2-40B4-BE49-F238E27FC236}">
                <a16:creationId xmlns:a16="http://schemas.microsoft.com/office/drawing/2014/main" xmlns="" id="{96E2B7D3-A2DC-4324-8DC1-7118035589E9}"/>
              </a:ext>
            </a:extLst>
          </p:cNvPr>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tx2"/>
                </a:solidFill>
                <a:latin typeface="Rage Italic" pitchFamily="66" charset="0"/>
                <a:cs typeface="+mn-cs"/>
              </a:defRPr>
            </a:lvl1pPr>
          </a:lstStyle>
          <a:p>
            <a:pPr>
              <a:defRPr/>
            </a:pPr>
            <a:endParaRPr lang="en-IE"/>
          </a:p>
        </p:txBody>
      </p:sp>
      <p:sp>
        <p:nvSpPr>
          <p:cNvPr id="6" name="Slide Number Placeholder 5">
            <a:extLst>
              <a:ext uri="{FF2B5EF4-FFF2-40B4-BE49-F238E27FC236}">
                <a16:creationId xmlns:a16="http://schemas.microsoft.com/office/drawing/2014/main" xmlns="" id="{C9309C03-1B21-4CFD-8D2B-5B5F34DC6940}"/>
              </a:ext>
            </a:extLst>
          </p:cNvPr>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chemeClr val="tx2"/>
                </a:solidFill>
                <a:latin typeface="Rage Italic" panose="03070502040507070304" pitchFamily="66" charset="0"/>
              </a:defRPr>
            </a:lvl1pPr>
          </a:lstStyle>
          <a:p>
            <a:pPr>
              <a:defRPr/>
            </a:pPr>
            <a:fld id="{F2FE0C58-467C-4EC7-A527-EF87A5D84D22}" type="slidenum">
              <a:rPr lang="en-IE" altLang="en-US"/>
              <a:pPr>
                <a:defRPr/>
              </a:pPr>
              <a:t>‹#›</a:t>
            </a:fld>
            <a:endParaRPr lang="en-IE" altLang="en-US"/>
          </a:p>
        </p:txBody>
      </p:sp>
    </p:spTree>
  </p:cSld>
  <p:clrMap bg1="lt1" tx1="dk1" bg2="lt2" tx2="dk2" accent1="accent1" accent2="accent2" accent3="accent3" accent4="accent4" accent5="accent5" accent6="accent6" hlink="hlink" folHlink="folHlink"/>
  <p:sldLayoutIdLst>
    <p:sldLayoutId id="2147483985" r:id="rId1"/>
    <p:sldLayoutId id="2147483977" r:id="rId2"/>
    <p:sldLayoutId id="2147483978" r:id="rId3"/>
    <p:sldLayoutId id="2147483979" r:id="rId4"/>
    <p:sldLayoutId id="2147483980" r:id="rId5"/>
    <p:sldLayoutId id="2147483981" r:id="rId6"/>
    <p:sldLayoutId id="2147483982" r:id="rId7"/>
    <p:sldLayoutId id="2147483986" r:id="rId8"/>
    <p:sldLayoutId id="2147483987" r:id="rId9"/>
    <p:sldLayoutId id="2147483983" r:id="rId10"/>
    <p:sldLayoutId id="21474839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hyperlink" Target="http://www.qualifax.ie/" TargetMode="External"/><Relationship Id="rId7" Type="http://schemas.openxmlformats.org/officeDocument/2006/relationships/hyperlink" Target="http://www.susi.ie/" TargetMode="External"/><Relationship Id="rId2" Type="http://schemas.openxmlformats.org/officeDocument/2006/relationships/hyperlink" Target="http://www.cao.ie/" TargetMode="External"/><Relationship Id="rId1" Type="http://schemas.openxmlformats.org/officeDocument/2006/relationships/slideLayout" Target="../slideLayouts/slideLayout2.xml"/><Relationship Id="rId6" Type="http://schemas.openxmlformats.org/officeDocument/2006/relationships/hyperlink" Target="http://www.studentfinance.ie/" TargetMode="External"/><Relationship Id="rId5" Type="http://schemas.openxmlformats.org/officeDocument/2006/relationships/hyperlink" Target="http://www.accesscollege.ie/" TargetMode="External"/><Relationship Id="rId4" Type="http://schemas.openxmlformats.org/officeDocument/2006/relationships/hyperlink" Target="http://www.careersportal.i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usi.ie/" TargetMode="External"/><Relationship Id="rId2" Type="http://schemas.openxmlformats.org/officeDocument/2006/relationships/hyperlink" Target="http://www.studentfinance.ie/" TargetMode="Externa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ao.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93F520-81E0-422A-9F48-8D2E4A68BA65}"/>
              </a:ext>
            </a:extLst>
          </p:cNvPr>
          <p:cNvSpPr>
            <a:spLocks noGrp="1"/>
          </p:cNvSpPr>
          <p:nvPr>
            <p:ph type="ctrTitle"/>
          </p:nvPr>
        </p:nvSpPr>
        <p:spPr>
          <a:xfrm>
            <a:off x="685800" y="404813"/>
            <a:ext cx="7772400" cy="1393825"/>
          </a:xfrm>
        </p:spPr>
        <p:txBody>
          <a:bodyPr rtlCol="0"/>
          <a:lstStyle/>
          <a:p>
            <a:pPr eaLnBrk="1" fontAlgn="auto" hangingPunct="1">
              <a:spcAft>
                <a:spcPts val="0"/>
              </a:spcAft>
              <a:defRPr/>
            </a:pPr>
            <a:endParaRPr lang="en-IE" sz="1200" dirty="0">
              <a:solidFill>
                <a:schemeClr val="accent3">
                  <a:lumMod val="50000"/>
                </a:schemeClr>
              </a:solidFill>
            </a:endParaRPr>
          </a:p>
        </p:txBody>
      </p:sp>
      <p:sp>
        <p:nvSpPr>
          <p:cNvPr id="5" name="Subtitle 4">
            <a:extLst>
              <a:ext uri="{FF2B5EF4-FFF2-40B4-BE49-F238E27FC236}">
                <a16:creationId xmlns:a16="http://schemas.microsoft.com/office/drawing/2014/main" xmlns="" id="{C92AFAB1-9FB9-4193-92BF-2A12DF3431A4}"/>
              </a:ext>
            </a:extLst>
          </p:cNvPr>
          <p:cNvSpPr>
            <a:spLocks noGrp="1"/>
          </p:cNvSpPr>
          <p:nvPr>
            <p:ph type="subTitle" idx="1"/>
          </p:nvPr>
        </p:nvSpPr>
        <p:spPr>
          <a:xfrm>
            <a:off x="1042988" y="1484313"/>
            <a:ext cx="7058025" cy="4824412"/>
          </a:xfrm>
        </p:spPr>
        <p:txBody>
          <a:bodyPr rtlCol="0">
            <a:normAutofit/>
          </a:bodyPr>
          <a:lstStyle/>
          <a:p>
            <a:pPr eaLnBrk="1" fontAlgn="auto" hangingPunct="1">
              <a:spcAft>
                <a:spcPts val="0"/>
              </a:spcAft>
              <a:defRPr/>
            </a:pPr>
            <a:endParaRPr lang="en-IE" dirty="0"/>
          </a:p>
          <a:p>
            <a:pPr eaLnBrk="1" fontAlgn="auto" hangingPunct="1">
              <a:spcAft>
                <a:spcPts val="0"/>
              </a:spcAft>
              <a:defRPr/>
            </a:pPr>
            <a:endParaRPr lang="en-IE" b="1" dirty="0">
              <a:solidFill>
                <a:srgbClr val="FF0000"/>
              </a:solidFill>
            </a:endParaRPr>
          </a:p>
          <a:p>
            <a:pPr eaLnBrk="1" fontAlgn="auto" hangingPunct="1">
              <a:spcAft>
                <a:spcPts val="0"/>
              </a:spcAft>
              <a:defRPr/>
            </a:pPr>
            <a:r>
              <a:rPr lang="en-IE" sz="3200" b="1" dirty="0">
                <a:solidFill>
                  <a:srgbClr val="FF0000"/>
                </a:solidFill>
              </a:rPr>
              <a:t>CAO &amp; Further Education Information </a:t>
            </a:r>
          </a:p>
          <a:p>
            <a:pPr eaLnBrk="1" fontAlgn="auto" hangingPunct="1">
              <a:spcAft>
                <a:spcPts val="0"/>
              </a:spcAft>
              <a:defRPr/>
            </a:pPr>
            <a:r>
              <a:rPr lang="en-IE" sz="3200" b="1" dirty="0">
                <a:solidFill>
                  <a:srgbClr val="FF0000"/>
                </a:solidFill>
              </a:rPr>
              <a:t>Leaving Cert 2021</a:t>
            </a:r>
          </a:p>
          <a:p>
            <a:pPr eaLnBrk="1" fontAlgn="auto" hangingPunct="1">
              <a:spcAft>
                <a:spcPts val="0"/>
              </a:spcAft>
              <a:defRPr/>
            </a:pPr>
            <a:r>
              <a:rPr lang="en-IE" sz="3200" b="1" i="1" dirty="0">
                <a:solidFill>
                  <a:srgbClr val="FF0000"/>
                </a:solidFill>
              </a:rPr>
              <a:t>Parents and Students</a:t>
            </a:r>
          </a:p>
          <a:p>
            <a:pPr eaLnBrk="1" fontAlgn="auto" hangingPunct="1">
              <a:spcAft>
                <a:spcPts val="0"/>
              </a:spcAft>
              <a:defRPr/>
            </a:pPr>
            <a:endParaRPr lang="en-IE" sz="1200" b="1" dirty="0">
              <a:solidFill>
                <a:srgbClr val="FF0000"/>
              </a:solidFill>
            </a:endParaRPr>
          </a:p>
          <a:p>
            <a:pPr eaLnBrk="1" fontAlgn="auto" hangingPunct="1">
              <a:spcAft>
                <a:spcPts val="0"/>
              </a:spcAft>
              <a:defRPr/>
            </a:pPr>
            <a:endParaRPr lang="en-IE" sz="1200" b="1" dirty="0">
              <a:solidFill>
                <a:schemeClr val="accent3">
                  <a:lumMod val="50000"/>
                </a:schemeClr>
              </a:solidFill>
            </a:endParaRPr>
          </a:p>
          <a:p>
            <a:pPr eaLnBrk="1" fontAlgn="auto" hangingPunct="1">
              <a:spcAft>
                <a:spcPts val="0"/>
              </a:spcAft>
              <a:defRPr/>
            </a:pPr>
            <a:r>
              <a:rPr lang="en-IE" sz="2600" b="1" dirty="0">
                <a:solidFill>
                  <a:schemeClr val="accent3">
                    <a:lumMod val="50000"/>
                  </a:schemeClr>
                </a:solidFill>
              </a:rPr>
              <a:t>Sally Gibbs</a:t>
            </a:r>
          </a:p>
          <a:p>
            <a:pPr eaLnBrk="1" fontAlgn="auto" hangingPunct="1">
              <a:spcAft>
                <a:spcPts val="0"/>
              </a:spcAft>
              <a:defRPr/>
            </a:pPr>
            <a:r>
              <a:rPr lang="en-IE" sz="2600" b="1" dirty="0">
                <a:solidFill>
                  <a:schemeClr val="accent3">
                    <a:lumMod val="50000"/>
                  </a:schemeClr>
                </a:solidFill>
              </a:rPr>
              <a:t>Guidance Counsellor</a:t>
            </a:r>
          </a:p>
        </p:txBody>
      </p:sp>
      <p:pic>
        <p:nvPicPr>
          <p:cNvPr id="6148" name="Picture 5" descr="St Marys Logo.png">
            <a:extLst>
              <a:ext uri="{FF2B5EF4-FFF2-40B4-BE49-F238E27FC236}">
                <a16:creationId xmlns:a16="http://schemas.microsoft.com/office/drawing/2014/main" xmlns="" id="{1415142C-3802-4D48-BABB-C621E57D3F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04813"/>
            <a:ext cx="23050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Logo-text1">
            <a:extLst>
              <a:ext uri="{FF2B5EF4-FFF2-40B4-BE49-F238E27FC236}">
                <a16:creationId xmlns:a16="http://schemas.microsoft.com/office/drawing/2014/main" xmlns="" id="{8BBCFD8A-5ECA-4E5A-ACB3-84E625B2B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4813"/>
            <a:ext cx="68770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D67E92DF-2817-47DE-A3F0-A9A547F717B3}"/>
              </a:ext>
            </a:extLst>
          </p:cNvPr>
          <p:cNvSpPr>
            <a:spLocks noGrp="1"/>
          </p:cNvSpPr>
          <p:nvPr>
            <p:ph type="title"/>
          </p:nvPr>
        </p:nvSpPr>
        <p:spPr/>
        <p:txBody>
          <a:bodyPr/>
          <a:lstStyle/>
          <a:p>
            <a:pPr eaLnBrk="1" hangingPunct="1"/>
            <a:endParaRPr lang="en-GB" altLang="en-US"/>
          </a:p>
        </p:txBody>
      </p:sp>
      <p:sp>
        <p:nvSpPr>
          <p:cNvPr id="15363" name="Content Placeholder 2">
            <a:extLst>
              <a:ext uri="{FF2B5EF4-FFF2-40B4-BE49-F238E27FC236}">
                <a16:creationId xmlns:a16="http://schemas.microsoft.com/office/drawing/2014/main" xmlns="" id="{2AD5CA00-2DAF-4477-A21D-B3262D98B4CD}"/>
              </a:ext>
            </a:extLst>
          </p:cNvPr>
          <p:cNvSpPr>
            <a:spLocks noGrp="1"/>
          </p:cNvSpPr>
          <p:nvPr>
            <p:ph idx="1"/>
          </p:nvPr>
        </p:nvSpPr>
        <p:spPr>
          <a:xfrm>
            <a:off x="1463675" y="1341438"/>
            <a:ext cx="6196013" cy="4381500"/>
          </a:xfrm>
        </p:spPr>
        <p:txBody>
          <a:bodyPr/>
          <a:lstStyle/>
          <a:p>
            <a:pPr eaLnBrk="1" hangingPunct="1"/>
            <a:r>
              <a:rPr lang="en-GB" altLang="en-US" sz="2800" b="1"/>
              <a:t>Research</a:t>
            </a:r>
            <a:r>
              <a:rPr lang="en-GB" altLang="en-US"/>
              <a:t> is the students responsibility</a:t>
            </a:r>
          </a:p>
          <a:p>
            <a:pPr lvl="1" eaLnBrk="1" hangingPunct="1">
              <a:lnSpc>
                <a:spcPct val="170000"/>
              </a:lnSpc>
            </a:pPr>
            <a:r>
              <a:rPr lang="en-GB" altLang="en-US" sz="2400"/>
              <a:t> </a:t>
            </a:r>
            <a:r>
              <a:rPr lang="en-GB" altLang="en-US" sz="2400">
                <a:hlinkClick r:id="rId2"/>
              </a:rPr>
              <a:t>www.cao.ie</a:t>
            </a:r>
            <a:r>
              <a:rPr lang="en-GB" altLang="en-US" sz="2400"/>
              <a:t>                      </a:t>
            </a:r>
          </a:p>
          <a:p>
            <a:pPr lvl="1" eaLnBrk="1" hangingPunct="1">
              <a:lnSpc>
                <a:spcPct val="170000"/>
              </a:lnSpc>
            </a:pPr>
            <a:r>
              <a:rPr lang="en-GB" altLang="en-US" sz="2400">
                <a:hlinkClick r:id="rId3"/>
              </a:rPr>
              <a:t>www.qualifax.ie</a:t>
            </a:r>
            <a:r>
              <a:rPr lang="en-GB" altLang="en-US" sz="2400"/>
              <a:t>    </a:t>
            </a:r>
          </a:p>
          <a:p>
            <a:pPr lvl="1" eaLnBrk="1" hangingPunct="1">
              <a:lnSpc>
                <a:spcPct val="170000"/>
              </a:lnSpc>
            </a:pPr>
            <a:r>
              <a:rPr lang="en-GB" altLang="en-US" sz="2400">
                <a:hlinkClick r:id="rId4"/>
              </a:rPr>
              <a:t>www.careersportal.ie</a:t>
            </a:r>
            <a:endParaRPr lang="en-GB" altLang="en-US" sz="2400"/>
          </a:p>
          <a:p>
            <a:pPr lvl="1" eaLnBrk="1" hangingPunct="1">
              <a:lnSpc>
                <a:spcPct val="170000"/>
              </a:lnSpc>
            </a:pPr>
            <a:r>
              <a:rPr lang="en-GB" altLang="en-US" sz="2400">
                <a:hlinkClick r:id="rId5"/>
              </a:rPr>
              <a:t>www.accesscollege.ie</a:t>
            </a:r>
            <a:endParaRPr lang="en-GB" altLang="en-US" sz="2400"/>
          </a:p>
          <a:p>
            <a:pPr lvl="1" eaLnBrk="1" hangingPunct="1">
              <a:lnSpc>
                <a:spcPct val="170000"/>
              </a:lnSpc>
            </a:pPr>
            <a:r>
              <a:rPr lang="en-GB" altLang="en-US" sz="2400">
                <a:hlinkClick r:id="rId6"/>
              </a:rPr>
              <a:t>www.studentfinance.ie</a:t>
            </a:r>
            <a:r>
              <a:rPr lang="en-GB" altLang="en-US" sz="2000"/>
              <a:t> </a:t>
            </a:r>
          </a:p>
          <a:p>
            <a:pPr lvl="1" eaLnBrk="1" hangingPunct="1">
              <a:lnSpc>
                <a:spcPct val="170000"/>
              </a:lnSpc>
            </a:pPr>
            <a:r>
              <a:rPr lang="en-GB" altLang="en-US" sz="2400">
                <a:hlinkClick r:id="rId7"/>
              </a:rPr>
              <a:t>www.susi.ie</a:t>
            </a:r>
            <a:r>
              <a:rPr lang="en-GB" altLang="en-US" sz="2400"/>
              <a:t> </a:t>
            </a:r>
          </a:p>
          <a:p>
            <a:pPr eaLnBrk="1" hangingPunct="1">
              <a:buFont typeface="Brush Script MT" panose="03060802040406070304" pitchFamily="66" charset="0"/>
              <a:buNone/>
            </a:pPr>
            <a:endParaRPr lang="en-GB" altLang="en-US"/>
          </a:p>
        </p:txBody>
      </p:sp>
      <p:pic>
        <p:nvPicPr>
          <p:cNvPr id="15364" name="Picture 3" descr="C:\Program Files (x86)\Microsoft Office\MEDIA\CAGCAT10\j0195384.wmf">
            <a:extLst>
              <a:ext uri="{FF2B5EF4-FFF2-40B4-BE49-F238E27FC236}">
                <a16:creationId xmlns:a16="http://schemas.microsoft.com/office/drawing/2014/main" xmlns="" id="{139831E2-9DBD-47E4-81BF-E9CC043718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525" y="3573463"/>
            <a:ext cx="20161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A250FF08-3824-4ADD-AA2C-F65993E6560F}"/>
              </a:ext>
            </a:extLst>
          </p:cNvPr>
          <p:cNvSpPr>
            <a:spLocks noGrp="1"/>
          </p:cNvSpPr>
          <p:nvPr>
            <p:ph type="title"/>
          </p:nvPr>
        </p:nvSpPr>
        <p:spPr/>
        <p:txBody>
          <a:bodyPr/>
          <a:lstStyle/>
          <a:p>
            <a:pPr eaLnBrk="1" hangingPunct="1"/>
            <a:r>
              <a:rPr lang="en-IE" altLang="en-US" sz="3600" b="1">
                <a:solidFill>
                  <a:srgbClr val="FF0000"/>
                </a:solidFill>
              </a:rPr>
              <a:t>Stage 2</a:t>
            </a:r>
          </a:p>
        </p:txBody>
      </p:sp>
      <p:sp>
        <p:nvSpPr>
          <p:cNvPr id="16387" name="Content Placeholder 2">
            <a:extLst>
              <a:ext uri="{FF2B5EF4-FFF2-40B4-BE49-F238E27FC236}">
                <a16:creationId xmlns:a16="http://schemas.microsoft.com/office/drawing/2014/main" xmlns="" id="{F0279941-14C0-477D-B7A7-303F7FA92519}"/>
              </a:ext>
            </a:extLst>
          </p:cNvPr>
          <p:cNvSpPr>
            <a:spLocks noGrp="1"/>
          </p:cNvSpPr>
          <p:nvPr>
            <p:ph idx="1"/>
          </p:nvPr>
        </p:nvSpPr>
        <p:spPr/>
        <p:txBody>
          <a:bodyPr/>
          <a:lstStyle/>
          <a:p>
            <a:pPr marL="0" indent="0" eaLnBrk="1" hangingPunct="1">
              <a:buFont typeface="Brush Script MT" panose="03060802040406070304" pitchFamily="66" charset="0"/>
              <a:buNone/>
            </a:pPr>
            <a:endParaRPr lang="en-IE" altLang="en-US" b="1">
              <a:solidFill>
                <a:srgbClr val="FF0000"/>
              </a:solidFill>
            </a:endParaRPr>
          </a:p>
          <a:p>
            <a:pPr marL="0" indent="0" algn="ctr" eaLnBrk="1" hangingPunct="1">
              <a:buFont typeface="Brush Script MT" panose="03060802040406070304" pitchFamily="66" charset="0"/>
              <a:buNone/>
            </a:pPr>
            <a:r>
              <a:rPr lang="en-IE" altLang="en-US" b="1">
                <a:solidFill>
                  <a:srgbClr val="FF0000"/>
                </a:solidFill>
              </a:rPr>
              <a:t>Completing an Application</a:t>
            </a:r>
          </a:p>
        </p:txBody>
      </p:sp>
      <p:pic>
        <p:nvPicPr>
          <p:cNvPr id="16388" name="Picture 2" descr="C:\Users\teacher\AppData\Local\Microsoft\Windows\Temporary Internet Files\Content.IE5\HPD4M58B\MM900234700[1].gif">
            <a:extLst>
              <a:ext uri="{FF2B5EF4-FFF2-40B4-BE49-F238E27FC236}">
                <a16:creationId xmlns:a16="http://schemas.microsoft.com/office/drawing/2014/main" xmlns="" id="{3D522E50-A246-4D9C-839B-98CA316984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429000"/>
            <a:ext cx="19431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FB857B45-9DDB-4E97-8053-A1C8E393E16D}"/>
              </a:ext>
            </a:extLst>
          </p:cNvPr>
          <p:cNvSpPr>
            <a:spLocks noGrp="1"/>
          </p:cNvSpPr>
          <p:nvPr>
            <p:ph type="title"/>
          </p:nvPr>
        </p:nvSpPr>
        <p:spPr>
          <a:xfrm>
            <a:off x="1095375" y="817563"/>
            <a:ext cx="6964363" cy="882650"/>
          </a:xfrm>
        </p:spPr>
        <p:txBody>
          <a:bodyPr/>
          <a:lstStyle/>
          <a:p>
            <a:pPr eaLnBrk="1" hangingPunct="1"/>
            <a:r>
              <a:rPr lang="en-IE" altLang="en-US" sz="3600" b="1">
                <a:solidFill>
                  <a:srgbClr val="FF0000"/>
                </a:solidFill>
              </a:rPr>
              <a:t>Two Applications in One Form</a:t>
            </a:r>
          </a:p>
        </p:txBody>
      </p:sp>
      <p:sp>
        <p:nvSpPr>
          <p:cNvPr id="3" name="Content Placeholder 2">
            <a:extLst>
              <a:ext uri="{FF2B5EF4-FFF2-40B4-BE49-F238E27FC236}">
                <a16:creationId xmlns:a16="http://schemas.microsoft.com/office/drawing/2014/main" xmlns="" id="{DD00E030-D9B4-4D86-9955-ED62D0B2AB2E}"/>
              </a:ext>
            </a:extLst>
          </p:cNvPr>
          <p:cNvSpPr>
            <a:spLocks noGrp="1"/>
          </p:cNvSpPr>
          <p:nvPr>
            <p:ph idx="1"/>
          </p:nvPr>
        </p:nvSpPr>
        <p:spPr>
          <a:xfrm>
            <a:off x="1463675" y="1628775"/>
            <a:ext cx="6584950" cy="4392613"/>
          </a:xfrm>
        </p:spPr>
        <p:txBody>
          <a:bodyPr rtlCol="0">
            <a:normAutofit/>
          </a:bodyPr>
          <a:lstStyle/>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There are </a:t>
            </a:r>
            <a:r>
              <a:rPr lang="en-GB" b="1" dirty="0"/>
              <a:t>two course choice lists </a:t>
            </a:r>
            <a:r>
              <a:rPr lang="en-GB" dirty="0"/>
              <a:t>and applicants may make up to ten course choices on each list.</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10 choices may be made on the Level 8 list</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10 choices may be made on the Level 7/6 list</a:t>
            </a:r>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 choices on one list </a:t>
            </a:r>
            <a:r>
              <a:rPr lang="en-GB" b="1" dirty="0"/>
              <a:t>do not </a:t>
            </a:r>
            <a:r>
              <a:rPr lang="en-GB" dirty="0"/>
              <a:t>affect your choices on the other list</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51255700-763D-4D87-B388-44CAC637213B}"/>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16D43408-9E09-450E-9C2C-91CE2E986C2C}"/>
              </a:ext>
            </a:extLst>
          </p:cNvPr>
          <p:cNvSpPr>
            <a:spLocks noGrp="1"/>
          </p:cNvSpPr>
          <p:nvPr>
            <p:ph idx="1"/>
          </p:nvPr>
        </p:nvSpPr>
        <p:spPr>
          <a:xfrm>
            <a:off x="1042988" y="1557338"/>
            <a:ext cx="6985000" cy="4165600"/>
          </a:xfrm>
        </p:spPr>
        <p:txBody>
          <a:bodyPr rtlCol="0">
            <a:normAutofit fontScale="92500"/>
          </a:bodyPr>
          <a:lstStyle/>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It is possible to receive an offer on both lists</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800"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A decision must be made (in August)  to accept  </a:t>
            </a:r>
            <a:r>
              <a:rPr lang="en-GB" sz="2800" b="1" dirty="0"/>
              <a:t>either</a:t>
            </a:r>
            <a:r>
              <a:rPr lang="en-GB" sz="2800" dirty="0"/>
              <a:t>  the Level 7/6  </a:t>
            </a:r>
            <a:r>
              <a:rPr lang="en-GB" sz="2800" b="1" dirty="0"/>
              <a:t>or</a:t>
            </a:r>
            <a:r>
              <a:rPr lang="en-GB" sz="2800" dirty="0"/>
              <a:t>  the Level 8 offer</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800"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Alternatively,  neither offer may be accepted...or you can</a:t>
            </a:r>
            <a:r>
              <a:rPr lang="en-GB" sz="2800" b="1" dirty="0"/>
              <a:t> defer </a:t>
            </a:r>
            <a:r>
              <a:rPr lang="en-GB" sz="2800" dirty="0"/>
              <a:t>a choice for a year/ reapply</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6B405DD8-A02D-4087-BEB8-40FCDD94FEB9}"/>
              </a:ext>
            </a:extLst>
          </p:cNvPr>
          <p:cNvSpPr>
            <a:spLocks noGrp="1"/>
          </p:cNvSpPr>
          <p:nvPr>
            <p:ph type="title"/>
          </p:nvPr>
        </p:nvSpPr>
        <p:spPr>
          <a:xfrm>
            <a:off x="1095375" y="817563"/>
            <a:ext cx="6964363" cy="955675"/>
          </a:xfrm>
        </p:spPr>
        <p:txBody>
          <a:bodyPr/>
          <a:lstStyle/>
          <a:p>
            <a:pPr eaLnBrk="1" hangingPunct="1"/>
            <a:r>
              <a:rPr lang="en-IE" altLang="en-US" sz="3600" b="1" u="sng">
                <a:solidFill>
                  <a:srgbClr val="FF0000"/>
                </a:solidFill>
              </a:rPr>
              <a:t>Order of Preference</a:t>
            </a:r>
          </a:p>
        </p:txBody>
      </p:sp>
      <p:sp>
        <p:nvSpPr>
          <p:cNvPr id="3" name="Content Placeholder 2">
            <a:extLst>
              <a:ext uri="{FF2B5EF4-FFF2-40B4-BE49-F238E27FC236}">
                <a16:creationId xmlns:a16="http://schemas.microsoft.com/office/drawing/2014/main" xmlns="" id="{7E93EFA8-1EE5-456B-B19B-AD73F03E538F}"/>
              </a:ext>
            </a:extLst>
          </p:cNvPr>
          <p:cNvSpPr>
            <a:spLocks noGrp="1"/>
          </p:cNvSpPr>
          <p:nvPr>
            <p:ph idx="1"/>
          </p:nvPr>
        </p:nvSpPr>
        <p:spPr>
          <a:xfrm>
            <a:off x="1042988" y="1773238"/>
            <a:ext cx="7129462" cy="3949700"/>
          </a:xfrm>
        </p:spPr>
        <p:txBody>
          <a:bodyPr rtlCol="0">
            <a:normAutofit/>
          </a:bodyPr>
          <a:lstStyle/>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200" b="1" dirty="0"/>
              <a:t>If you learn nothing else from this presentation let it be this...</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3200"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200" b="1" dirty="0"/>
              <a:t>Place your course choices in genuine    </a:t>
            </a:r>
            <a:r>
              <a:rPr lang="en-GB" sz="3200" b="1" i="1" dirty="0">
                <a:solidFill>
                  <a:srgbClr val="FF0000"/>
                </a:solidFill>
              </a:rPr>
              <a:t>‘Order of Preference’</a:t>
            </a:r>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6B7D5D6C-C50F-43CC-9A9B-10382036139E}"/>
              </a:ext>
            </a:extLst>
          </p:cNvPr>
          <p:cNvSpPr>
            <a:spLocks noGrp="1"/>
          </p:cNvSpPr>
          <p:nvPr>
            <p:ph type="title"/>
          </p:nvPr>
        </p:nvSpPr>
        <p:spPr/>
        <p:txBody>
          <a:bodyPr/>
          <a:lstStyle/>
          <a:p>
            <a:pPr eaLnBrk="1" hangingPunct="1"/>
            <a:r>
              <a:rPr lang="en-GB" altLang="en-US" sz="3600" b="1" i="1">
                <a:solidFill>
                  <a:srgbClr val="FF0000"/>
                </a:solidFill>
              </a:rPr>
              <a:t>So, what’s the best way to fill out your CAO form?</a:t>
            </a:r>
          </a:p>
        </p:txBody>
      </p:sp>
      <p:graphicFrame>
        <p:nvGraphicFramePr>
          <p:cNvPr id="4" name="Content Placeholder 3">
            <a:extLst>
              <a:ext uri="{FF2B5EF4-FFF2-40B4-BE49-F238E27FC236}">
                <a16:creationId xmlns:a16="http://schemas.microsoft.com/office/drawing/2014/main" xmlns="" id="{DF1CA253-6EBA-468F-BA66-407C63CF27D2}"/>
              </a:ext>
            </a:extLst>
          </p:cNvPr>
          <p:cNvGraphicFramePr>
            <a:graphicFrameLocks noGrp="1"/>
          </p:cNvGraphicFramePr>
          <p:nvPr>
            <p:ph idx="1"/>
          </p:nvPr>
        </p:nvGraphicFramePr>
        <p:xfrm>
          <a:off x="827088" y="2119313"/>
          <a:ext cx="7488237" cy="4010025"/>
        </p:xfrm>
        <a:graphic>
          <a:graphicData uri="http://schemas.openxmlformats.org/drawingml/2006/table">
            <a:tbl>
              <a:tblPr firstRow="1" bandRow="1">
                <a:tableStyleId>{5C22544A-7EE6-4342-B048-85BDC9FD1C3A}</a:tableStyleId>
              </a:tblPr>
              <a:tblGrid>
                <a:gridCol w="3744119">
                  <a:extLst>
                    <a:ext uri="{9D8B030D-6E8A-4147-A177-3AD203B41FA5}">
                      <a16:colId xmlns:a16="http://schemas.microsoft.com/office/drawing/2014/main" xmlns="" val="20000"/>
                    </a:ext>
                  </a:extLst>
                </a:gridCol>
                <a:gridCol w="3744119">
                  <a:extLst>
                    <a:ext uri="{9D8B030D-6E8A-4147-A177-3AD203B41FA5}">
                      <a16:colId xmlns:a16="http://schemas.microsoft.com/office/drawing/2014/main" xmlns="" val="20001"/>
                    </a:ext>
                  </a:extLst>
                </a:gridCol>
              </a:tblGrid>
              <a:tr h="1005826">
                <a:tc>
                  <a:txBody>
                    <a:bodyPr/>
                    <a:lstStyle/>
                    <a:p>
                      <a:r>
                        <a:rPr lang="en-GB" sz="2000" dirty="0">
                          <a:solidFill>
                            <a:schemeClr val="tx1">
                              <a:lumMod val="75000"/>
                              <a:lumOff val="25000"/>
                            </a:schemeClr>
                          </a:solidFill>
                        </a:rPr>
                        <a:t>Level 8</a:t>
                      </a:r>
                    </a:p>
                    <a:p>
                      <a:r>
                        <a:rPr lang="en-GB" sz="2000" dirty="0"/>
                        <a:t>(Honours</a:t>
                      </a:r>
                      <a:r>
                        <a:rPr lang="en-GB" sz="2000" baseline="0" dirty="0"/>
                        <a:t> Degrees  - &gt; Universities &amp; I.T.’s)</a:t>
                      </a:r>
                      <a:endParaRPr lang="en-GB" sz="2000" dirty="0"/>
                    </a:p>
                  </a:txBody>
                  <a:tcPr marL="91433" marR="91433" marT="45713" marB="45713"/>
                </a:tc>
                <a:tc>
                  <a:txBody>
                    <a:bodyPr/>
                    <a:lstStyle/>
                    <a:p>
                      <a:r>
                        <a:rPr lang="en-GB" sz="2000" dirty="0">
                          <a:solidFill>
                            <a:schemeClr val="tx1">
                              <a:lumMod val="75000"/>
                              <a:lumOff val="25000"/>
                            </a:schemeClr>
                          </a:solidFill>
                        </a:rPr>
                        <a:t>Level 6 / 7</a:t>
                      </a:r>
                    </a:p>
                    <a:p>
                      <a:r>
                        <a:rPr lang="en-GB" sz="2000" dirty="0"/>
                        <a:t>(Higher Certificates / Ordinary Degrees  -&gt;  I.T.’s )</a:t>
                      </a:r>
                    </a:p>
                  </a:txBody>
                  <a:tcPr marL="91433" marR="91433" marT="45713" marB="45713"/>
                </a:tc>
                <a:extLst>
                  <a:ext uri="{0D108BD9-81ED-4DB2-BD59-A6C34878D82A}">
                    <a16:rowId xmlns:a16="http://schemas.microsoft.com/office/drawing/2014/main" xmlns="" val="10000"/>
                  </a:ext>
                </a:extLst>
              </a:tr>
              <a:tr h="3004199">
                <a:tc>
                  <a:txBody>
                    <a:bodyPr/>
                    <a:lstStyle/>
                    <a:p>
                      <a:r>
                        <a:rPr lang="en-GB" sz="1800" dirty="0"/>
                        <a:t>1</a:t>
                      </a:r>
                    </a:p>
                    <a:p>
                      <a:r>
                        <a:rPr lang="en-GB" sz="1800" dirty="0"/>
                        <a:t>2                  </a:t>
                      </a:r>
                      <a:r>
                        <a:rPr lang="en-GB" sz="2000" b="1" dirty="0"/>
                        <a:t>DREAM</a:t>
                      </a:r>
                      <a:r>
                        <a:rPr lang="en-GB" sz="2000" b="1" baseline="0" dirty="0"/>
                        <a:t> COURSES</a:t>
                      </a:r>
                      <a:endParaRPr lang="en-GB" sz="2000" b="1" dirty="0"/>
                    </a:p>
                    <a:p>
                      <a:r>
                        <a:rPr lang="en-GB" sz="1800" dirty="0"/>
                        <a:t>3</a:t>
                      </a:r>
                    </a:p>
                    <a:p>
                      <a:r>
                        <a:rPr lang="en-GB" sz="1800" dirty="0"/>
                        <a:t>4</a:t>
                      </a:r>
                    </a:p>
                    <a:p>
                      <a:r>
                        <a:rPr lang="en-GB" sz="1800" dirty="0"/>
                        <a:t>5</a:t>
                      </a:r>
                    </a:p>
                    <a:p>
                      <a:r>
                        <a:rPr lang="en-GB" sz="1800" dirty="0"/>
                        <a:t>6                  </a:t>
                      </a:r>
                      <a:r>
                        <a:rPr lang="en-GB" sz="2000" b="1" dirty="0"/>
                        <a:t>REALITY</a:t>
                      </a:r>
                    </a:p>
                    <a:p>
                      <a:r>
                        <a:rPr lang="en-GB" sz="1800" dirty="0"/>
                        <a:t>7</a:t>
                      </a:r>
                    </a:p>
                    <a:p>
                      <a:r>
                        <a:rPr lang="en-GB" sz="1800" dirty="0"/>
                        <a:t>8</a:t>
                      </a:r>
                    </a:p>
                    <a:p>
                      <a:r>
                        <a:rPr lang="en-GB" sz="1800" dirty="0"/>
                        <a:t>9                  </a:t>
                      </a:r>
                      <a:r>
                        <a:rPr lang="en-GB" sz="2000" b="1" dirty="0"/>
                        <a:t>BACK-UP</a:t>
                      </a:r>
                      <a:r>
                        <a:rPr lang="en-GB" sz="2000" b="1" baseline="0" dirty="0"/>
                        <a:t> </a:t>
                      </a:r>
                      <a:endParaRPr lang="en-GB" sz="2000" b="1" dirty="0"/>
                    </a:p>
                    <a:p>
                      <a:r>
                        <a:rPr lang="en-GB" sz="1800" dirty="0"/>
                        <a:t>10</a:t>
                      </a:r>
                    </a:p>
                  </a:txBody>
                  <a:tcPr marL="91433" marR="91433" marT="45713" marB="45713"/>
                </a:tc>
                <a:tc>
                  <a:txBody>
                    <a:bodyPr/>
                    <a:lstStyle/>
                    <a:p>
                      <a:r>
                        <a:rPr lang="en-GB" sz="1800" dirty="0"/>
                        <a:t>1</a:t>
                      </a:r>
                    </a:p>
                    <a:p>
                      <a:r>
                        <a:rPr lang="en-GB" sz="1800" dirty="0"/>
                        <a:t>2            </a:t>
                      </a:r>
                    </a:p>
                    <a:p>
                      <a:r>
                        <a:rPr lang="en-GB" sz="1800" dirty="0"/>
                        <a:t>3</a:t>
                      </a:r>
                    </a:p>
                    <a:p>
                      <a:r>
                        <a:rPr lang="en-GB" sz="1800" dirty="0"/>
                        <a:t>4</a:t>
                      </a:r>
                    </a:p>
                    <a:p>
                      <a:r>
                        <a:rPr lang="en-GB" sz="1800" dirty="0"/>
                        <a:t>5</a:t>
                      </a:r>
                    </a:p>
                    <a:p>
                      <a:r>
                        <a:rPr lang="en-GB" sz="1800" dirty="0"/>
                        <a:t>6</a:t>
                      </a:r>
                    </a:p>
                    <a:p>
                      <a:r>
                        <a:rPr lang="en-GB" sz="1800" dirty="0"/>
                        <a:t>7</a:t>
                      </a:r>
                    </a:p>
                    <a:p>
                      <a:r>
                        <a:rPr lang="en-GB" sz="1800" dirty="0"/>
                        <a:t>8</a:t>
                      </a:r>
                    </a:p>
                    <a:p>
                      <a:r>
                        <a:rPr lang="en-GB" sz="1800" dirty="0"/>
                        <a:t>9</a:t>
                      </a:r>
                    </a:p>
                    <a:p>
                      <a:r>
                        <a:rPr lang="en-GB" sz="1800" dirty="0"/>
                        <a:t>10</a:t>
                      </a:r>
                    </a:p>
                  </a:txBody>
                  <a:tcPr marL="91433" marR="91433" marT="45713" marB="45713"/>
                </a:tc>
                <a:extLst>
                  <a:ext uri="{0D108BD9-81ED-4DB2-BD59-A6C34878D82A}">
                    <a16:rowId xmlns:a16="http://schemas.microsoft.com/office/drawing/2014/main" xmlns="" val="10001"/>
                  </a:ext>
                </a:extLst>
              </a:tr>
            </a:tbl>
          </a:graphicData>
        </a:graphic>
      </p:graphicFrame>
      <p:cxnSp>
        <p:nvCxnSpPr>
          <p:cNvPr id="5" name="AutoShape 27">
            <a:extLst>
              <a:ext uri="{FF2B5EF4-FFF2-40B4-BE49-F238E27FC236}">
                <a16:creationId xmlns:a16="http://schemas.microsoft.com/office/drawing/2014/main" xmlns="" id="{9670FAA8-8AD0-4058-9FF9-C6FC3792B794}"/>
              </a:ext>
            </a:extLst>
          </p:cNvPr>
          <p:cNvCxnSpPr>
            <a:cxnSpLocks noChangeShapeType="1"/>
          </p:cNvCxnSpPr>
          <p:nvPr/>
        </p:nvCxnSpPr>
        <p:spPr bwMode="auto">
          <a:xfrm rot="5400000">
            <a:off x="792957" y="3680619"/>
            <a:ext cx="1079500" cy="1587"/>
          </a:xfrm>
          <a:prstGeom prst="curvedConnector3">
            <a:avLst>
              <a:gd name="adj1" fmla="val 50000"/>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 name="AutoShape 27">
            <a:extLst>
              <a:ext uri="{FF2B5EF4-FFF2-40B4-BE49-F238E27FC236}">
                <a16:creationId xmlns:a16="http://schemas.microsoft.com/office/drawing/2014/main" xmlns="" id="{7C835161-2F95-43DA-B6FE-D2F8C8B822D9}"/>
              </a:ext>
            </a:extLst>
          </p:cNvPr>
          <p:cNvCxnSpPr>
            <a:cxnSpLocks noChangeShapeType="1"/>
          </p:cNvCxnSpPr>
          <p:nvPr/>
        </p:nvCxnSpPr>
        <p:spPr bwMode="auto">
          <a:xfrm rot="5400000">
            <a:off x="1045369" y="4652169"/>
            <a:ext cx="1295400" cy="1588"/>
          </a:xfrm>
          <a:prstGeom prst="curvedConnector3">
            <a:avLst>
              <a:gd name="adj1" fmla="val 50000"/>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7" name="AutoShape 27">
            <a:extLst>
              <a:ext uri="{FF2B5EF4-FFF2-40B4-BE49-F238E27FC236}">
                <a16:creationId xmlns:a16="http://schemas.microsoft.com/office/drawing/2014/main" xmlns="" id="{FBCC3CE9-0DEA-40BA-B6B2-0355E5CD759A}"/>
              </a:ext>
            </a:extLst>
          </p:cNvPr>
          <p:cNvCxnSpPr>
            <a:cxnSpLocks noChangeShapeType="1"/>
          </p:cNvCxnSpPr>
          <p:nvPr/>
        </p:nvCxnSpPr>
        <p:spPr bwMode="auto">
          <a:xfrm rot="5400000">
            <a:off x="949325" y="5467351"/>
            <a:ext cx="765175" cy="12700"/>
          </a:xfrm>
          <a:prstGeom prst="curvedConnector3">
            <a:avLst>
              <a:gd name="adj1" fmla="val 50000"/>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27">
            <a:extLst>
              <a:ext uri="{FF2B5EF4-FFF2-40B4-BE49-F238E27FC236}">
                <a16:creationId xmlns:a16="http://schemas.microsoft.com/office/drawing/2014/main" xmlns="" id="{3D393754-CAA0-4100-B6BA-63D45075823A}"/>
              </a:ext>
            </a:extLst>
          </p:cNvPr>
          <p:cNvCxnSpPr>
            <a:cxnSpLocks noChangeShapeType="1"/>
          </p:cNvCxnSpPr>
          <p:nvPr/>
        </p:nvCxnSpPr>
        <p:spPr bwMode="auto">
          <a:xfrm rot="5400000">
            <a:off x="4860925" y="3500438"/>
            <a:ext cx="719137" cy="1588"/>
          </a:xfrm>
          <a:prstGeom prst="curvedConnector3">
            <a:avLst>
              <a:gd name="adj1" fmla="val 50000"/>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0498" name="TextBox 13">
            <a:extLst>
              <a:ext uri="{FF2B5EF4-FFF2-40B4-BE49-F238E27FC236}">
                <a16:creationId xmlns:a16="http://schemas.microsoft.com/office/drawing/2014/main" xmlns="" id="{552A0F39-9428-405B-BBE0-9D32A4845B0B}"/>
              </a:ext>
            </a:extLst>
          </p:cNvPr>
          <p:cNvSpPr txBox="1">
            <a:spLocks noChangeArrowheads="1"/>
          </p:cNvSpPr>
          <p:nvPr/>
        </p:nvSpPr>
        <p:spPr bwMode="auto">
          <a:xfrm>
            <a:off x="5508625" y="3357563"/>
            <a:ext cx="266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eaLnBrk="1" hangingPunct="1">
              <a:spcBef>
                <a:spcPct val="0"/>
              </a:spcBef>
              <a:buClrTx/>
              <a:buSzTx/>
              <a:buFontTx/>
              <a:buNone/>
            </a:pPr>
            <a:r>
              <a:rPr lang="en-GB" altLang="en-US" sz="1800" i="1">
                <a:latin typeface="Arial" panose="020B0604020202020204" pitchFamily="34" charset="0"/>
              </a:rPr>
              <a:t>As points are lower for these courses, many students get 1</a:t>
            </a:r>
            <a:r>
              <a:rPr lang="en-GB" altLang="en-US" sz="1800" i="1" baseline="30000">
                <a:latin typeface="Arial" panose="020B0604020202020204" pitchFamily="34" charset="0"/>
              </a:rPr>
              <a:t>st</a:t>
            </a:r>
            <a:r>
              <a:rPr lang="en-GB" altLang="en-US" sz="1800" i="1">
                <a:latin typeface="Arial" panose="020B0604020202020204" pitchFamily="34" charset="0"/>
              </a:rPr>
              <a:t> or 2</a:t>
            </a:r>
            <a:r>
              <a:rPr lang="en-GB" altLang="en-US" sz="1800" i="1" baseline="30000">
                <a:latin typeface="Arial" panose="020B0604020202020204" pitchFamily="34" charset="0"/>
              </a:rPr>
              <a:t>nd</a:t>
            </a:r>
            <a:r>
              <a:rPr lang="en-GB" altLang="en-US" sz="1800" i="1">
                <a:latin typeface="Arial" panose="020B0604020202020204" pitchFamily="34" charset="0"/>
              </a:rPr>
              <a:t> choices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4BDF0578-FB5D-47AB-B7C9-5849CA8EBD98}"/>
              </a:ext>
            </a:extLst>
          </p:cNvPr>
          <p:cNvSpPr>
            <a:spLocks noGrp="1"/>
          </p:cNvSpPr>
          <p:nvPr>
            <p:ph type="title"/>
          </p:nvPr>
        </p:nvSpPr>
        <p:spPr>
          <a:xfrm>
            <a:off x="1095375" y="817563"/>
            <a:ext cx="6964363" cy="811212"/>
          </a:xfrm>
        </p:spPr>
        <p:txBody>
          <a:bodyPr/>
          <a:lstStyle/>
          <a:p>
            <a:pPr eaLnBrk="1" hangingPunct="1"/>
            <a:r>
              <a:rPr lang="en-IE" altLang="en-US" sz="3600" b="1">
                <a:solidFill>
                  <a:srgbClr val="FF0000"/>
                </a:solidFill>
              </a:rPr>
              <a:t> Application Number</a:t>
            </a:r>
          </a:p>
        </p:txBody>
      </p:sp>
      <p:sp>
        <p:nvSpPr>
          <p:cNvPr id="3" name="Content Placeholder 2">
            <a:extLst>
              <a:ext uri="{FF2B5EF4-FFF2-40B4-BE49-F238E27FC236}">
                <a16:creationId xmlns:a16="http://schemas.microsoft.com/office/drawing/2014/main" xmlns="" id="{4941E534-5DCD-4B43-B575-981CD7577DEF}"/>
              </a:ext>
            </a:extLst>
          </p:cNvPr>
          <p:cNvSpPr>
            <a:spLocks noGrp="1"/>
          </p:cNvSpPr>
          <p:nvPr>
            <p:ph idx="1"/>
          </p:nvPr>
        </p:nvSpPr>
        <p:spPr>
          <a:xfrm>
            <a:off x="827088" y="1773238"/>
            <a:ext cx="7489825" cy="4392612"/>
          </a:xfrm>
        </p:spPr>
        <p:txBody>
          <a:bodyPr rtlCol="0">
            <a:normAutofit/>
          </a:bodyPr>
          <a:lstStyle/>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When you apply online your </a:t>
            </a:r>
            <a:r>
              <a:rPr lang="en-GB" sz="2800" b="1" dirty="0"/>
              <a:t>application number</a:t>
            </a:r>
            <a:r>
              <a:rPr lang="en-GB" sz="2800" dirty="0"/>
              <a:t> will appear on the </a:t>
            </a:r>
            <a:r>
              <a:rPr lang="en-GB" sz="2800" i="1" dirty="0"/>
              <a:t>Receipt of Online Application</a:t>
            </a:r>
            <a:endParaRPr lang="en-GB" sz="2800" dirty="0"/>
          </a:p>
          <a:p>
            <a:pPr marL="333375" indent="-333375"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000" dirty="0"/>
          </a:p>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This number is private and it will be used in every correspondence between you and the CAO for the rest of the year- keep it safe!</a:t>
            </a:r>
          </a:p>
          <a:p>
            <a:pPr marL="333375" indent="-333375"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000" dirty="0"/>
          </a:p>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dirty="0"/>
              <a:t>When you apply online- you may change your course choices </a:t>
            </a:r>
            <a:r>
              <a:rPr lang="en-GB" sz="2800" b="1" dirty="0"/>
              <a:t>free of charge</a:t>
            </a:r>
            <a:r>
              <a:rPr lang="en-GB" sz="2800" dirty="0"/>
              <a:t> until 1</a:t>
            </a:r>
            <a:r>
              <a:rPr lang="en-GB" sz="2800" baseline="30000" dirty="0"/>
              <a:t>st</a:t>
            </a:r>
            <a:r>
              <a:rPr lang="en-GB" sz="2800" dirty="0"/>
              <a:t>  February 2021 @ 5:15pm</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E16938A0-CADC-4BA1-A09A-3EB8E61361D2}"/>
              </a:ext>
            </a:extLst>
          </p:cNvPr>
          <p:cNvSpPr>
            <a:spLocks noGrp="1"/>
          </p:cNvSpPr>
          <p:nvPr>
            <p:ph type="title"/>
          </p:nvPr>
        </p:nvSpPr>
        <p:spPr/>
        <p:txBody>
          <a:bodyPr/>
          <a:lstStyle/>
          <a:p>
            <a:pPr eaLnBrk="1" hangingPunct="1"/>
            <a:r>
              <a:rPr lang="en-IE" altLang="en-US" sz="3600" b="1">
                <a:solidFill>
                  <a:srgbClr val="FF0000"/>
                </a:solidFill>
              </a:rPr>
              <a:t>Stage 3</a:t>
            </a:r>
          </a:p>
        </p:txBody>
      </p:sp>
      <p:sp>
        <p:nvSpPr>
          <p:cNvPr id="3" name="Content Placeholder 2">
            <a:extLst>
              <a:ext uri="{FF2B5EF4-FFF2-40B4-BE49-F238E27FC236}">
                <a16:creationId xmlns:a16="http://schemas.microsoft.com/office/drawing/2014/main" xmlns="" id="{E30C8CAE-7164-4A71-A137-0F385296174E}"/>
              </a:ext>
            </a:extLst>
          </p:cNvPr>
          <p:cNvSpPr>
            <a:spLocks noGrp="1"/>
          </p:cNvSpPr>
          <p:nvPr>
            <p:ph idx="1"/>
          </p:nvPr>
        </p:nvSpPr>
        <p:spPr/>
        <p:txBody>
          <a:bodyPr rtlCol="0">
            <a:normAutofit/>
          </a:bodyPr>
          <a:lstStyle/>
          <a:p>
            <a:pPr marL="0" indent="0" algn="ctr" eaLnBrk="1" fontAlgn="auto" hangingPunct="1">
              <a:spcAft>
                <a:spcPts val="0"/>
              </a:spcAft>
              <a:buFont typeface="Brush Script MT" panose="03060802040406070304" pitchFamily="66" charset="0"/>
              <a:buNone/>
              <a:defRPr/>
            </a:pPr>
            <a:r>
              <a:rPr lang="en-IE" sz="2800" b="1" dirty="0">
                <a:solidFill>
                  <a:srgbClr val="FF0000"/>
                </a:solidFill>
                <a:latin typeface="+mj-lt"/>
              </a:rPr>
              <a:t>Statement of Application from CAO</a:t>
            </a:r>
          </a:p>
          <a:p>
            <a:pPr marL="0" indent="0" algn="ctr" eaLnBrk="1" fontAlgn="auto" hangingPunct="1">
              <a:spcAft>
                <a:spcPts val="0"/>
              </a:spcAft>
              <a:buFont typeface="Brush Script MT" panose="03060802040406070304" pitchFamily="66" charset="0"/>
              <a:buNone/>
              <a:defRPr/>
            </a:pPr>
            <a:endParaRPr lang="en-IE" b="1" dirty="0">
              <a:solidFill>
                <a:srgbClr val="FF0000"/>
              </a:solidFill>
            </a:endParaRPr>
          </a:p>
          <a:p>
            <a:pPr marL="0" indent="0" algn="ctr" eaLnBrk="1" fontAlgn="auto" hangingPunct="1">
              <a:spcAft>
                <a:spcPts val="0"/>
              </a:spcAft>
              <a:buFont typeface="Brush Script MT" panose="03060802040406070304" pitchFamily="66" charset="0"/>
              <a:buNone/>
              <a:defRPr/>
            </a:pPr>
            <a:endParaRPr lang="en-IE" b="1" dirty="0">
              <a:solidFill>
                <a:srgbClr val="FF0000"/>
              </a:solidFill>
            </a:endParaRPr>
          </a:p>
        </p:txBody>
      </p:sp>
      <p:pic>
        <p:nvPicPr>
          <p:cNvPr id="22532" name="Picture 5" descr="C:\Users\teacher\AppData\Local\Microsoft\Windows\Temporary Internet Files\Content.IE5\HPD4M58B\MC900441456[1].png">
            <a:extLst>
              <a:ext uri="{FF2B5EF4-FFF2-40B4-BE49-F238E27FC236}">
                <a16:creationId xmlns:a16="http://schemas.microsoft.com/office/drawing/2014/main" xmlns="" id="{12DE6928-13AE-4D7E-885F-5E4ADA44B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973388"/>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A928398C-2C8D-434D-B811-B57BF4159654}"/>
              </a:ext>
            </a:extLst>
          </p:cNvPr>
          <p:cNvSpPr>
            <a:spLocks noGrp="1"/>
          </p:cNvSpPr>
          <p:nvPr>
            <p:ph type="title"/>
          </p:nvPr>
        </p:nvSpPr>
        <p:spPr>
          <a:xfrm>
            <a:off x="1095375" y="817563"/>
            <a:ext cx="6964363" cy="882650"/>
          </a:xfrm>
        </p:spPr>
        <p:txBody>
          <a:bodyPr/>
          <a:lstStyle/>
          <a:p>
            <a:pPr eaLnBrk="1" hangingPunct="1"/>
            <a:r>
              <a:rPr lang="en-IE" altLang="en-US" sz="2400" b="1">
                <a:solidFill>
                  <a:srgbClr val="FF0000"/>
                </a:solidFill>
              </a:rPr>
              <a:t>The Statement of Application </a:t>
            </a:r>
            <a:br>
              <a:rPr lang="en-IE" altLang="en-US" sz="2400" b="1">
                <a:solidFill>
                  <a:srgbClr val="FF0000"/>
                </a:solidFill>
              </a:rPr>
            </a:br>
            <a:r>
              <a:rPr lang="en-IE" altLang="en-US" sz="2400" b="1">
                <a:solidFill>
                  <a:srgbClr val="FF0000"/>
                </a:solidFill>
              </a:rPr>
              <a:t>is important for </a:t>
            </a:r>
            <a:r>
              <a:rPr lang="en-IE" altLang="en-US" sz="2400" b="1" u="sng">
                <a:solidFill>
                  <a:srgbClr val="FF0000"/>
                </a:solidFill>
              </a:rPr>
              <a:t>two</a:t>
            </a:r>
            <a:r>
              <a:rPr lang="en-IE" altLang="en-US" sz="2400" b="1">
                <a:solidFill>
                  <a:srgbClr val="FF0000"/>
                </a:solidFill>
              </a:rPr>
              <a:t> reasons:</a:t>
            </a:r>
          </a:p>
        </p:txBody>
      </p:sp>
      <p:sp>
        <p:nvSpPr>
          <p:cNvPr id="3" name="Content Placeholder 2">
            <a:extLst>
              <a:ext uri="{FF2B5EF4-FFF2-40B4-BE49-F238E27FC236}">
                <a16:creationId xmlns:a16="http://schemas.microsoft.com/office/drawing/2014/main" xmlns="" id="{7A164451-F5B0-41E4-A6D6-0E92A73D6E87}"/>
              </a:ext>
            </a:extLst>
          </p:cNvPr>
          <p:cNvSpPr>
            <a:spLocks noGrp="1"/>
          </p:cNvSpPr>
          <p:nvPr>
            <p:ph idx="1"/>
          </p:nvPr>
        </p:nvSpPr>
        <p:spPr>
          <a:xfrm>
            <a:off x="827088" y="1700213"/>
            <a:ext cx="7489825" cy="4537075"/>
          </a:xfrm>
        </p:spPr>
        <p:txBody>
          <a:bodyPr rtlCol="0">
            <a:normAutofit/>
          </a:bodyPr>
          <a:lstStyle/>
          <a:p>
            <a:pPr marL="457200" indent="-457200" defTabSz="449263" eaLnBrk="1" fontAlgn="auto" hangingPunct="1">
              <a:lnSpc>
                <a:spcPct val="95000"/>
              </a:lnSpc>
              <a:spcAft>
                <a:spcPts val="0"/>
              </a:spcAft>
              <a:buFont typeface="Brush Script MT" panose="03060802040406070304" pitchFamily="66" charset="0"/>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endParaRPr lang="en-GB" sz="2600" dirty="0"/>
          </a:p>
          <a:p>
            <a:pPr marL="514350" indent="-514350" defTabSz="449263" eaLnBrk="1" fontAlgn="auto" hangingPunct="1">
              <a:lnSpc>
                <a:spcPct val="95000"/>
              </a:lnSpc>
              <a:spcAft>
                <a:spcPts val="0"/>
              </a:spcAft>
              <a:buFont typeface="+mj-lt"/>
              <a:buAutoNum type="arabicPeriod"/>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GB" sz="2600" dirty="0"/>
              <a:t>The statement lists the courses that you have applied for...</a:t>
            </a:r>
          </a:p>
          <a:p>
            <a:pPr marL="514350" indent="-514350" defTabSz="449263" eaLnBrk="1" fontAlgn="auto" hangingPunct="1">
              <a:lnSpc>
                <a:spcPct val="95000"/>
              </a:lnSpc>
              <a:spcAft>
                <a:spcPts val="0"/>
              </a:spcAft>
              <a:buFont typeface="+mj-lt"/>
              <a:buAutoNum type="arabicPeriod"/>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endParaRPr lang="en-GB" sz="2600" dirty="0"/>
          </a:p>
          <a:p>
            <a:pPr marL="514350" indent="-514350" defTabSz="449263" eaLnBrk="1" fontAlgn="auto" hangingPunct="1">
              <a:lnSpc>
                <a:spcPct val="95000"/>
              </a:lnSpc>
              <a:spcAft>
                <a:spcPts val="0"/>
              </a:spcAft>
              <a:buFont typeface="+mj-lt"/>
              <a:buAutoNum type="arabicPeriod"/>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GB" sz="2600" dirty="0"/>
              <a:t>...It also details your personal information</a:t>
            </a:r>
          </a:p>
          <a:p>
            <a:pPr marL="0" indent="0" defTabSz="449263" eaLnBrk="1" fontAlgn="auto" hangingPunct="1">
              <a:lnSpc>
                <a:spcPct val="95000"/>
              </a:lnSpc>
              <a:spcAft>
                <a:spcPts val="0"/>
              </a:spcAft>
              <a:buFont typeface="Brush Script MT" panose="03060802040406070304" pitchFamily="66" charset="0"/>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endParaRPr lang="en-GB" sz="2600" b="1" dirty="0"/>
          </a:p>
          <a:p>
            <a:pPr marL="274320" indent="-274320" defTabSz="449263" eaLnBrk="1" fontAlgn="auto" hangingPunct="1">
              <a:lnSpc>
                <a:spcPct val="95000"/>
              </a:lnSpc>
              <a:spcAft>
                <a:spcPts val="0"/>
              </a:spcAft>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r>
              <a:rPr lang="en-GB" sz="2600" b="1" dirty="0"/>
              <a:t>If there is any mistake / omission in the list of course choices or your personal info then </a:t>
            </a:r>
            <a:r>
              <a:rPr lang="en-GB" sz="2600" b="1" u="sng" dirty="0"/>
              <a:t>you must contact CAO to correct the error ASAP</a:t>
            </a:r>
          </a:p>
          <a:p>
            <a:pPr marL="0" indent="0" defTabSz="449263" eaLnBrk="1" fontAlgn="auto" hangingPunct="1">
              <a:lnSpc>
                <a:spcPct val="95000"/>
              </a:lnSpc>
              <a:spcAft>
                <a:spcPts val="0"/>
              </a:spcAft>
              <a:buFont typeface="Brush Script MT" panose="03060802040406070304" pitchFamily="66" charset="0"/>
              <a:buNone/>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endParaRPr lang="en-GB" sz="2600" b="1" dirty="0"/>
          </a:p>
          <a:p>
            <a:pPr marL="274320" indent="-274320" defTabSz="449263" eaLnBrk="1" fontAlgn="auto" hangingPunct="1">
              <a:lnSpc>
                <a:spcPct val="95000"/>
              </a:lnSpc>
              <a:spcAft>
                <a:spcPts val="0"/>
              </a:spcAft>
              <a:tabLst>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defRPr/>
            </a:pPr>
            <a:endParaRPr lang="en-GB" dirty="0"/>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9CFC4BEF-0519-4A29-9635-622602C3A13C}"/>
              </a:ext>
            </a:extLst>
          </p:cNvPr>
          <p:cNvSpPr>
            <a:spLocks noGrp="1"/>
          </p:cNvSpPr>
          <p:nvPr>
            <p:ph type="title"/>
          </p:nvPr>
        </p:nvSpPr>
        <p:spPr>
          <a:xfrm>
            <a:off x="1095375" y="817563"/>
            <a:ext cx="6964363" cy="739775"/>
          </a:xfrm>
        </p:spPr>
        <p:txBody>
          <a:bodyPr/>
          <a:lstStyle/>
          <a:p>
            <a:pPr eaLnBrk="1" hangingPunct="1"/>
            <a:r>
              <a:rPr lang="en-IE" altLang="en-US" sz="3600" b="1">
                <a:solidFill>
                  <a:srgbClr val="FF0000"/>
                </a:solidFill>
              </a:rPr>
              <a:t>Communicating with CAO</a:t>
            </a:r>
          </a:p>
        </p:txBody>
      </p:sp>
      <p:sp>
        <p:nvSpPr>
          <p:cNvPr id="24579" name="Content Placeholder 2">
            <a:extLst>
              <a:ext uri="{FF2B5EF4-FFF2-40B4-BE49-F238E27FC236}">
                <a16:creationId xmlns:a16="http://schemas.microsoft.com/office/drawing/2014/main" xmlns="" id="{24529AB2-C6E4-424F-8856-7659495C894D}"/>
              </a:ext>
            </a:extLst>
          </p:cNvPr>
          <p:cNvSpPr>
            <a:spLocks noGrp="1"/>
          </p:cNvSpPr>
          <p:nvPr>
            <p:ph idx="1"/>
          </p:nvPr>
        </p:nvSpPr>
        <p:spPr>
          <a:xfrm>
            <a:off x="971550" y="1700213"/>
            <a:ext cx="7272338" cy="4392612"/>
          </a:xfrm>
        </p:spPr>
        <p:txBody>
          <a:bodyPr/>
          <a:lstStyle/>
          <a:p>
            <a:pPr marL="333375" indent="-333375" defTabSz="449263" eaLnBrk="1" hangingPunct="1">
              <a:lnSpc>
                <a:spcPct val="95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a:t>The easiest and most efficient way to communicate with CAO is by using the </a:t>
            </a:r>
            <a:r>
              <a:rPr lang="en-GB" altLang="en-US" b="1"/>
              <a:t>'Contact Us'</a:t>
            </a:r>
            <a:r>
              <a:rPr lang="en-GB" altLang="en-US"/>
              <a:t> facility on the CAO website.</a:t>
            </a:r>
          </a:p>
          <a:p>
            <a:pPr marL="333375" indent="-333375" defTabSz="449263" eaLnBrk="1" hangingPunct="1">
              <a:lnSpc>
                <a:spcPct val="95000"/>
              </a:lnSpc>
              <a:spcBef>
                <a:spcPts val="700"/>
              </a:spcBef>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a:p>
          <a:p>
            <a:pPr marL="333375" indent="-333375"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a:t>Always quote your CAO application number in any communication with CAO.</a:t>
            </a:r>
          </a:p>
          <a:p>
            <a:pPr marL="333375" indent="-333375" defTabSz="449263" eaLnBrk="1" hangingPunct="1">
              <a:spcBef>
                <a:spcPts val="700"/>
              </a:spcBef>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a:p>
          <a:p>
            <a:pPr marL="333375" indent="-333375"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a:t>If posting something to CAO, always get the </a:t>
            </a:r>
            <a:r>
              <a:rPr lang="en-GB" altLang="en-US" b="1"/>
              <a:t>Certificate of Posting </a:t>
            </a:r>
            <a:r>
              <a:rPr lang="en-GB" altLang="en-US"/>
              <a:t>stamped on back of the CAO handbook. This offers peace of mind.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05AA518-0CE6-436F-B988-844AD277A5B6}"/>
              </a:ext>
            </a:extLst>
          </p:cNvPr>
          <p:cNvSpPr>
            <a:spLocks noGrp="1" noRot="1"/>
          </p:cNvSpPr>
          <p:nvPr>
            <p:ph type="title"/>
          </p:nvPr>
        </p:nvSpPr>
        <p:spPr>
          <a:xfrm>
            <a:off x="1095375" y="817563"/>
            <a:ext cx="6964363" cy="955675"/>
          </a:xfrm>
        </p:spPr>
        <p:txBody>
          <a:bodyPr/>
          <a:lstStyle/>
          <a:p>
            <a:pPr eaLnBrk="1" hangingPunct="1"/>
            <a:r>
              <a:rPr lang="en-GB" altLang="en-US" sz="2800" b="1">
                <a:solidFill>
                  <a:srgbClr val="FF0000"/>
                </a:solidFill>
              </a:rPr>
              <a:t>Quality &amp; Qualifications Ireland (QQI) </a:t>
            </a:r>
          </a:p>
        </p:txBody>
      </p:sp>
      <p:pic>
        <p:nvPicPr>
          <p:cNvPr id="5" name="Picture 6" descr="NFQ FAN diagram">
            <a:extLst>
              <a:ext uri="{FF2B5EF4-FFF2-40B4-BE49-F238E27FC236}">
                <a16:creationId xmlns:a16="http://schemas.microsoft.com/office/drawing/2014/main" xmlns="" id="{3335D6B9-0013-40C4-A8B1-8BE8EA0185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625600"/>
            <a:ext cx="6553200" cy="2846388"/>
          </a:xfrm>
        </p:spPr>
      </p:pic>
      <p:sp>
        <p:nvSpPr>
          <p:cNvPr id="6" name="Rectangle 5">
            <a:extLst>
              <a:ext uri="{FF2B5EF4-FFF2-40B4-BE49-F238E27FC236}">
                <a16:creationId xmlns:a16="http://schemas.microsoft.com/office/drawing/2014/main" xmlns="" id="{0ACFB27C-F8E0-47DB-9CF7-5EA682A20618}"/>
              </a:ext>
            </a:extLst>
          </p:cNvPr>
          <p:cNvSpPr/>
          <p:nvPr/>
        </p:nvSpPr>
        <p:spPr>
          <a:xfrm>
            <a:off x="1331913" y="2884488"/>
            <a:ext cx="5903912" cy="2835275"/>
          </a:xfrm>
          <a:prstGeom prst="rect">
            <a:avLst/>
          </a:prstGeom>
        </p:spPr>
        <p:txBody>
          <a:bodyPr>
            <a:spAutoFit/>
          </a:bodyPr>
          <a:lstStyle/>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eaLnBrk="1" fontAlgn="auto" hangingPunct="1">
              <a:lnSpc>
                <a:spcPct val="90000"/>
              </a:lnSpc>
              <a:spcBef>
                <a:spcPts val="0"/>
              </a:spcBef>
              <a:spcAft>
                <a:spcPts val="0"/>
              </a:spcAft>
              <a:defRPr/>
            </a:pPr>
            <a:endParaRPr lang="en-GB" dirty="0">
              <a:latin typeface="+mn-lt"/>
              <a:cs typeface="+mn-cs"/>
            </a:endParaRPr>
          </a:p>
          <a:p>
            <a:pPr marL="285750" indent="-285750" eaLnBrk="1" fontAlgn="auto" hangingPunct="1">
              <a:lnSpc>
                <a:spcPct val="90000"/>
              </a:lnSpc>
              <a:spcBef>
                <a:spcPts val="0"/>
              </a:spcBef>
              <a:spcAft>
                <a:spcPts val="0"/>
              </a:spcAft>
              <a:buFont typeface="Arial" panose="020B0604020202020204" pitchFamily="34" charset="0"/>
              <a:buChar char="•"/>
              <a:defRPr/>
            </a:pPr>
            <a:r>
              <a:rPr lang="en-GB" dirty="0">
                <a:latin typeface="+mn-lt"/>
                <a:cs typeface="+mn-cs"/>
              </a:rPr>
              <a:t>Level 5  </a:t>
            </a:r>
            <a:r>
              <a:rPr lang="en-GB" dirty="0">
                <a:solidFill>
                  <a:srgbClr val="FF0000"/>
                </a:solidFill>
                <a:latin typeface="+mn-lt"/>
                <a:cs typeface="+mn-cs"/>
              </a:rPr>
              <a:t>Certificate</a:t>
            </a:r>
            <a:r>
              <a:rPr lang="en-GB" dirty="0">
                <a:latin typeface="+mn-lt"/>
                <a:cs typeface="+mn-cs"/>
              </a:rPr>
              <a:t> – 1 year</a:t>
            </a:r>
          </a:p>
          <a:p>
            <a:pPr marL="285750" indent="-285750" eaLnBrk="1" fontAlgn="auto" hangingPunct="1">
              <a:lnSpc>
                <a:spcPct val="90000"/>
              </a:lnSpc>
              <a:spcBef>
                <a:spcPts val="0"/>
              </a:spcBef>
              <a:spcAft>
                <a:spcPts val="0"/>
              </a:spcAft>
              <a:buFont typeface="Arial" panose="020B0604020202020204" pitchFamily="34" charset="0"/>
              <a:buChar char="•"/>
              <a:defRPr/>
            </a:pPr>
            <a:r>
              <a:rPr lang="en-GB" dirty="0">
                <a:latin typeface="+mn-lt"/>
                <a:cs typeface="+mn-cs"/>
              </a:rPr>
              <a:t>Level 6  </a:t>
            </a:r>
            <a:r>
              <a:rPr lang="en-GB" dirty="0">
                <a:solidFill>
                  <a:srgbClr val="FF0000"/>
                </a:solidFill>
                <a:latin typeface="+mn-lt"/>
                <a:cs typeface="+mn-cs"/>
              </a:rPr>
              <a:t>Higher Certificate  </a:t>
            </a:r>
            <a:r>
              <a:rPr lang="en-GB" dirty="0">
                <a:latin typeface="+mn-lt"/>
                <a:cs typeface="+mn-cs"/>
              </a:rPr>
              <a:t>- 2years	</a:t>
            </a:r>
          </a:p>
          <a:p>
            <a:pPr marL="285750" indent="-285750" eaLnBrk="1" fontAlgn="auto" hangingPunct="1">
              <a:lnSpc>
                <a:spcPct val="90000"/>
              </a:lnSpc>
              <a:spcBef>
                <a:spcPts val="0"/>
              </a:spcBef>
              <a:spcAft>
                <a:spcPts val="0"/>
              </a:spcAft>
              <a:buFont typeface="Arial" panose="020B0604020202020204" pitchFamily="34" charset="0"/>
              <a:buChar char="•"/>
              <a:defRPr/>
            </a:pPr>
            <a:r>
              <a:rPr lang="en-GB" dirty="0">
                <a:latin typeface="+mn-lt"/>
                <a:cs typeface="+mn-cs"/>
              </a:rPr>
              <a:t>Level 7  </a:t>
            </a:r>
            <a:r>
              <a:rPr lang="en-GB" dirty="0">
                <a:solidFill>
                  <a:srgbClr val="FF0000"/>
                </a:solidFill>
                <a:latin typeface="+mn-lt"/>
                <a:cs typeface="+mn-cs"/>
              </a:rPr>
              <a:t>Ordinary Bachelor Degree </a:t>
            </a:r>
            <a:r>
              <a:rPr lang="en-GB" dirty="0">
                <a:solidFill>
                  <a:schemeClr val="hlink"/>
                </a:solidFill>
                <a:latin typeface="+mn-lt"/>
                <a:cs typeface="+mn-cs"/>
              </a:rPr>
              <a:t>– </a:t>
            </a:r>
            <a:r>
              <a:rPr lang="en-GB" dirty="0">
                <a:latin typeface="+mn-lt"/>
                <a:cs typeface="+mn-cs"/>
              </a:rPr>
              <a:t>3 years</a:t>
            </a:r>
          </a:p>
          <a:p>
            <a:pPr marL="285750" indent="-285750" eaLnBrk="1" fontAlgn="auto" hangingPunct="1">
              <a:lnSpc>
                <a:spcPct val="90000"/>
              </a:lnSpc>
              <a:spcBef>
                <a:spcPts val="0"/>
              </a:spcBef>
              <a:spcAft>
                <a:spcPts val="0"/>
              </a:spcAft>
              <a:buFont typeface="Arial" panose="020B0604020202020204" pitchFamily="34" charset="0"/>
              <a:buChar char="•"/>
              <a:defRPr/>
            </a:pPr>
            <a:r>
              <a:rPr lang="en-GB" dirty="0">
                <a:latin typeface="+mn-lt"/>
                <a:cs typeface="+mn-cs"/>
              </a:rPr>
              <a:t>Level 8  </a:t>
            </a:r>
            <a:r>
              <a:rPr lang="en-GB" dirty="0">
                <a:solidFill>
                  <a:srgbClr val="FF0000"/>
                </a:solidFill>
                <a:latin typeface="+mn-lt"/>
                <a:cs typeface="+mn-cs"/>
              </a:rPr>
              <a:t>Honours Bachelor Degree </a:t>
            </a:r>
            <a:r>
              <a:rPr lang="en-GB" dirty="0">
                <a:latin typeface="+mn-lt"/>
                <a:cs typeface="+mn-cs"/>
              </a:rPr>
              <a:t>– 4 years (mostly!)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6AEB0C7B-1BFA-4ED1-899B-9AC0775C1462}"/>
              </a:ext>
            </a:extLst>
          </p:cNvPr>
          <p:cNvSpPr>
            <a:spLocks noGrp="1"/>
          </p:cNvSpPr>
          <p:nvPr>
            <p:ph type="title"/>
          </p:nvPr>
        </p:nvSpPr>
        <p:spPr/>
        <p:txBody>
          <a:bodyPr/>
          <a:lstStyle/>
          <a:p>
            <a:pPr eaLnBrk="1" hangingPunct="1"/>
            <a:r>
              <a:rPr lang="en-IE" altLang="en-US" sz="3600" b="1">
                <a:solidFill>
                  <a:srgbClr val="FF0000"/>
                </a:solidFill>
              </a:rPr>
              <a:t>Stage 4</a:t>
            </a:r>
          </a:p>
        </p:txBody>
      </p:sp>
      <p:sp>
        <p:nvSpPr>
          <p:cNvPr id="25603" name="Content Placeholder 2">
            <a:extLst>
              <a:ext uri="{FF2B5EF4-FFF2-40B4-BE49-F238E27FC236}">
                <a16:creationId xmlns:a16="http://schemas.microsoft.com/office/drawing/2014/main" xmlns="" id="{A482E11C-6EBA-4513-B04F-5766E89F2792}"/>
              </a:ext>
            </a:extLst>
          </p:cNvPr>
          <p:cNvSpPr>
            <a:spLocks noGrp="1"/>
          </p:cNvSpPr>
          <p:nvPr>
            <p:ph idx="1"/>
          </p:nvPr>
        </p:nvSpPr>
        <p:spPr/>
        <p:txBody>
          <a:bodyPr/>
          <a:lstStyle/>
          <a:p>
            <a:pPr marL="0" indent="0" algn="ctr" eaLnBrk="1" hangingPunct="1">
              <a:buFont typeface="Brush Script MT" panose="03060802040406070304" pitchFamily="66" charset="0"/>
              <a:buNone/>
            </a:pPr>
            <a:r>
              <a:rPr lang="en-IE" altLang="en-US" b="1">
                <a:solidFill>
                  <a:srgbClr val="FF0000"/>
                </a:solidFill>
              </a:rPr>
              <a:t>Change of Mind</a:t>
            </a:r>
          </a:p>
          <a:p>
            <a:pPr marL="0" indent="0" algn="ctr" eaLnBrk="1" hangingPunct="1">
              <a:buFont typeface="Brush Script MT" panose="03060802040406070304" pitchFamily="66" charset="0"/>
              <a:buNone/>
            </a:pPr>
            <a:endParaRPr lang="en-IE" altLang="en-US" b="1">
              <a:solidFill>
                <a:srgbClr val="FF0000"/>
              </a:solidFill>
            </a:endParaRPr>
          </a:p>
        </p:txBody>
      </p:sp>
      <p:pic>
        <p:nvPicPr>
          <p:cNvPr id="25604" name="Picture 2" descr="C:\Users\teacher\AppData\Local\Microsoft\Windows\Temporary Internet Files\Content.IE5\YD93F2O8\MC900187587[1].wmf">
            <a:extLst>
              <a:ext uri="{FF2B5EF4-FFF2-40B4-BE49-F238E27FC236}">
                <a16:creationId xmlns:a16="http://schemas.microsoft.com/office/drawing/2014/main" xmlns="" id="{83F77EE3-D329-4E61-BF56-3C3F1A3C2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852738"/>
            <a:ext cx="15430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448C7E60-8DA0-417D-81C1-548214843EF4}"/>
              </a:ext>
            </a:extLst>
          </p:cNvPr>
          <p:cNvSpPr>
            <a:spLocks noGrp="1"/>
          </p:cNvSpPr>
          <p:nvPr>
            <p:ph type="title"/>
          </p:nvPr>
        </p:nvSpPr>
        <p:spPr>
          <a:xfrm>
            <a:off x="1095375" y="817563"/>
            <a:ext cx="6964363" cy="882650"/>
          </a:xfrm>
        </p:spPr>
        <p:txBody>
          <a:bodyPr/>
          <a:lstStyle/>
          <a:p>
            <a:pPr eaLnBrk="1" hangingPunct="1"/>
            <a:r>
              <a:rPr lang="en-IE" altLang="en-US" sz="3600" b="1">
                <a:solidFill>
                  <a:srgbClr val="FF0000"/>
                </a:solidFill>
              </a:rPr>
              <a:t>Change of Mind </a:t>
            </a:r>
          </a:p>
        </p:txBody>
      </p:sp>
      <p:sp>
        <p:nvSpPr>
          <p:cNvPr id="3" name="Content Placeholder 2">
            <a:extLst>
              <a:ext uri="{FF2B5EF4-FFF2-40B4-BE49-F238E27FC236}">
                <a16:creationId xmlns:a16="http://schemas.microsoft.com/office/drawing/2014/main" xmlns="" id="{70250C0D-AE7D-4005-8B04-A3E973F06134}"/>
              </a:ext>
            </a:extLst>
          </p:cNvPr>
          <p:cNvSpPr>
            <a:spLocks noGrp="1"/>
          </p:cNvSpPr>
          <p:nvPr>
            <p:ph idx="1"/>
          </p:nvPr>
        </p:nvSpPr>
        <p:spPr>
          <a:xfrm>
            <a:off x="468313" y="1773238"/>
            <a:ext cx="7848600" cy="4176712"/>
          </a:xfrm>
        </p:spPr>
        <p:txBody>
          <a:bodyPr rtlCol="0">
            <a:normAutofit/>
          </a:bodyPr>
          <a:lstStyle/>
          <a:p>
            <a:pPr marL="457200" lvl="1" indent="0" defTabSz="449263" eaLnBrk="1" fontAlgn="auto" hangingPunct="1">
              <a:lnSpc>
                <a:spcPct val="95000"/>
              </a:lnSpc>
              <a:spcAft>
                <a:spcPts val="0"/>
              </a:spcAft>
              <a:buFont typeface="Brush Script MT" panose="03060802040406070304" pitchFamily="66"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en-GB" sz="2400" dirty="0">
              <a:solidFill>
                <a:srgbClr val="FF0000"/>
              </a:solidFill>
            </a:endParaRPr>
          </a:p>
          <a:p>
            <a:pPr marL="733425" lvl="1" indent="-276225" defTabSz="449263" eaLnBrk="1" fontAlgn="auto" hangingPunct="1">
              <a:lnSpc>
                <a:spcPct val="95000"/>
              </a:lnSpc>
              <a:spcAft>
                <a:spcPts val="0"/>
              </a:spcAft>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en-GB" sz="2400" dirty="0"/>
              <a:t>The Change of Mind facility may be used to change the order of course choices and/or to introduce new courses, subject to the restrictions detailed in the Handbook</a:t>
            </a:r>
            <a:br>
              <a:rPr lang="en-GB" sz="2400" dirty="0"/>
            </a:br>
            <a:endParaRPr lang="en-GB" sz="2400" dirty="0"/>
          </a:p>
          <a:p>
            <a:pPr marL="733425" lvl="1" indent="-276225" defTabSz="449263" eaLnBrk="1" fontAlgn="auto" hangingPunct="1">
              <a:spcAft>
                <a:spcPts val="0"/>
              </a:spcAft>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en-GB" sz="2400" b="1" dirty="0"/>
              <a:t>The Change of Mind Facility is ONLY available online </a:t>
            </a:r>
            <a:endParaRPr lang="en-GB" sz="2400" dirty="0"/>
          </a:p>
          <a:p>
            <a:pPr marL="733425" lvl="1" indent="-276225" defTabSz="449263" eaLnBrk="1" fontAlgn="auto" hangingPunct="1">
              <a:spcAft>
                <a:spcPts val="0"/>
              </a:spcAft>
              <a:buFont typeface="Brush Script MT" panose="03060802040406070304" pitchFamily="66"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en-GB" sz="2400" dirty="0"/>
          </a:p>
          <a:p>
            <a:pPr marL="733425" lvl="1" indent="-276225" defTabSz="449263" eaLnBrk="1" fontAlgn="auto" hangingPunct="1">
              <a:spcAft>
                <a:spcPts val="0"/>
              </a:spcAft>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en-GB" sz="2400" dirty="0"/>
              <a:t>The facility opens from 5</a:t>
            </a:r>
            <a:r>
              <a:rPr lang="en-GB" sz="2400" baseline="30000" dirty="0"/>
              <a:t>th</a:t>
            </a:r>
            <a:r>
              <a:rPr lang="en-GB" sz="2400" dirty="0"/>
              <a:t> May - 1</a:t>
            </a:r>
            <a:r>
              <a:rPr lang="en-GB" sz="2400" baseline="30000" dirty="0"/>
              <a:t>st</a:t>
            </a:r>
            <a:r>
              <a:rPr lang="en-GB" sz="2400" dirty="0"/>
              <a:t> July 2021</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50B04E50-9E43-4283-AF4B-8162FD3A474D}"/>
              </a:ext>
            </a:extLst>
          </p:cNvPr>
          <p:cNvSpPr>
            <a:spLocks noGrp="1"/>
          </p:cNvSpPr>
          <p:nvPr>
            <p:ph type="title"/>
          </p:nvPr>
        </p:nvSpPr>
        <p:spPr/>
        <p:txBody>
          <a:bodyPr/>
          <a:lstStyle/>
          <a:p>
            <a:pPr eaLnBrk="1" hangingPunct="1"/>
            <a:r>
              <a:rPr lang="en-IE" altLang="en-US" sz="3600" b="1">
                <a:solidFill>
                  <a:srgbClr val="FF0000"/>
                </a:solidFill>
              </a:rPr>
              <a:t>Stage 5</a:t>
            </a:r>
            <a:r>
              <a:rPr lang="en-IE" altLang="en-US" sz="3600"/>
              <a:t> </a:t>
            </a:r>
          </a:p>
        </p:txBody>
      </p:sp>
      <p:sp>
        <p:nvSpPr>
          <p:cNvPr id="27651" name="Content Placeholder 2">
            <a:extLst>
              <a:ext uri="{FF2B5EF4-FFF2-40B4-BE49-F238E27FC236}">
                <a16:creationId xmlns:a16="http://schemas.microsoft.com/office/drawing/2014/main" xmlns="" id="{1407D14D-BE53-492F-A978-A8E9D67B3D1B}"/>
              </a:ext>
            </a:extLst>
          </p:cNvPr>
          <p:cNvSpPr>
            <a:spLocks noGrp="1"/>
          </p:cNvSpPr>
          <p:nvPr>
            <p:ph idx="1"/>
          </p:nvPr>
        </p:nvSpPr>
        <p:spPr/>
        <p:txBody>
          <a:bodyPr/>
          <a:lstStyle/>
          <a:p>
            <a:pPr marL="0" indent="0" algn="ctr" eaLnBrk="1" hangingPunct="1">
              <a:buFont typeface="Brush Script MT" panose="03060802040406070304" pitchFamily="66" charset="0"/>
              <a:buNone/>
            </a:pPr>
            <a:r>
              <a:rPr lang="en-IE" altLang="en-US" b="1">
                <a:solidFill>
                  <a:srgbClr val="FF0000"/>
                </a:solidFill>
              </a:rPr>
              <a:t>THE  RESULTS!!! </a:t>
            </a:r>
          </a:p>
        </p:txBody>
      </p:sp>
      <p:pic>
        <p:nvPicPr>
          <p:cNvPr id="27652" name="Picture 3" descr="C:\Users\teacher\AppData\Local\Microsoft\Windows\Temporary Internet Files\Content.IE5\Q5O9KMBD\MM900288928[1].gif">
            <a:extLst>
              <a:ext uri="{FF2B5EF4-FFF2-40B4-BE49-F238E27FC236}">
                <a16:creationId xmlns:a16="http://schemas.microsoft.com/office/drawing/2014/main" xmlns="" id="{22FF4DCD-56D3-4494-8018-06206B981C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3213100"/>
            <a:ext cx="17049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CBFADEDE-50B5-42C7-B025-D147C4D35244}"/>
              </a:ext>
            </a:extLst>
          </p:cNvPr>
          <p:cNvSpPr>
            <a:spLocks noGrp="1"/>
          </p:cNvSpPr>
          <p:nvPr>
            <p:ph type="title"/>
          </p:nvPr>
        </p:nvSpPr>
        <p:spPr/>
        <p:txBody>
          <a:bodyPr/>
          <a:lstStyle/>
          <a:p>
            <a:pPr eaLnBrk="1" hangingPunct="1"/>
            <a:r>
              <a:rPr lang="en-IE" altLang="en-US" sz="3600" b="1">
                <a:solidFill>
                  <a:srgbClr val="FF0000"/>
                </a:solidFill>
              </a:rPr>
              <a:t>The Points System</a:t>
            </a:r>
          </a:p>
        </p:txBody>
      </p:sp>
      <p:sp>
        <p:nvSpPr>
          <p:cNvPr id="3" name="Content Placeholder 2">
            <a:extLst>
              <a:ext uri="{FF2B5EF4-FFF2-40B4-BE49-F238E27FC236}">
                <a16:creationId xmlns:a16="http://schemas.microsoft.com/office/drawing/2014/main" xmlns="" id="{8073D854-873F-4ECC-8770-7D7FAA674E8F}"/>
              </a:ext>
            </a:extLst>
          </p:cNvPr>
          <p:cNvSpPr>
            <a:spLocks noGrp="1"/>
          </p:cNvSpPr>
          <p:nvPr>
            <p:ph idx="1"/>
          </p:nvPr>
        </p:nvSpPr>
        <p:spPr>
          <a:xfrm>
            <a:off x="1258888" y="1700213"/>
            <a:ext cx="6553200" cy="4032250"/>
          </a:xfrm>
        </p:spPr>
        <p:txBody>
          <a:bodyPr rtlCol="0">
            <a:normAutofit fontScale="25000" lnSpcReduction="20000"/>
          </a:bodyPr>
          <a:lstStyle/>
          <a:p>
            <a:pPr marL="274320" indent="-274320" eaLnBrk="1" fontAlgn="auto" hangingPunct="1">
              <a:spcAft>
                <a:spcPts val="0"/>
              </a:spcAft>
              <a:defRPr/>
            </a:pPr>
            <a:endParaRPr lang="en-GB" sz="6000" dirty="0"/>
          </a:p>
          <a:p>
            <a:pPr marL="274320" indent="-274320" eaLnBrk="1" fontAlgn="auto" hangingPunct="1">
              <a:spcAft>
                <a:spcPts val="0"/>
              </a:spcAft>
              <a:defRPr/>
            </a:pPr>
            <a:r>
              <a:rPr lang="en-GB" sz="9600" dirty="0"/>
              <a:t>Only applies to CAO Courses</a:t>
            </a:r>
          </a:p>
          <a:p>
            <a:pPr marL="274320" indent="-274320" eaLnBrk="1" fontAlgn="auto" hangingPunct="1">
              <a:spcAft>
                <a:spcPts val="0"/>
              </a:spcAft>
              <a:buFont typeface="Brush Script MT" panose="03060802040406070304" pitchFamily="66" charset="0"/>
              <a:buNone/>
              <a:defRPr/>
            </a:pPr>
            <a:endParaRPr lang="en-GB" sz="9600" dirty="0"/>
          </a:p>
          <a:p>
            <a:pPr marL="274320" indent="-274320" eaLnBrk="1" fontAlgn="auto" hangingPunct="1">
              <a:spcAft>
                <a:spcPts val="0"/>
              </a:spcAft>
              <a:defRPr/>
            </a:pPr>
            <a:r>
              <a:rPr lang="en-GB" sz="9600" dirty="0"/>
              <a:t>Top 6 LC subjects counted for points </a:t>
            </a:r>
            <a:r>
              <a:rPr lang="en-GB" sz="9600" i="1" dirty="0"/>
              <a:t>(5 for many Level 6/7’s) </a:t>
            </a:r>
          </a:p>
          <a:p>
            <a:pPr marL="274320" indent="-274320" eaLnBrk="1" fontAlgn="auto" hangingPunct="1">
              <a:spcAft>
                <a:spcPts val="0"/>
              </a:spcAft>
              <a:buFont typeface="Brush Script MT" panose="03060802040406070304" pitchFamily="66" charset="0"/>
              <a:buNone/>
              <a:defRPr/>
            </a:pPr>
            <a:endParaRPr lang="en-GB" sz="9600" dirty="0"/>
          </a:p>
          <a:p>
            <a:pPr marL="274320" indent="-274320" eaLnBrk="1" fontAlgn="auto" hangingPunct="1">
              <a:spcAft>
                <a:spcPts val="0"/>
              </a:spcAft>
              <a:defRPr/>
            </a:pPr>
            <a:r>
              <a:rPr lang="en-GB" sz="9600" dirty="0"/>
              <a:t>25 bonus points for HL Maths </a:t>
            </a:r>
            <a:r>
              <a:rPr lang="en-GB" sz="9600" b="1" dirty="0"/>
              <a:t>(only applies if it’s one of your top 6)</a:t>
            </a:r>
          </a:p>
          <a:p>
            <a:pPr marL="274320" indent="-274320" eaLnBrk="1" fontAlgn="auto" hangingPunct="1">
              <a:spcAft>
                <a:spcPts val="0"/>
              </a:spcAft>
              <a:buFont typeface="Brush Script MT" panose="03060802040406070304" pitchFamily="66" charset="0"/>
              <a:buNone/>
              <a:defRPr/>
            </a:pPr>
            <a:endParaRPr lang="en-GB" sz="6000" dirty="0"/>
          </a:p>
          <a:p>
            <a:pPr marL="274320" indent="-274320" eaLnBrk="1" fontAlgn="auto" hangingPunct="1">
              <a:spcAft>
                <a:spcPts val="0"/>
              </a:spcAft>
              <a:defRPr/>
            </a:pPr>
            <a:r>
              <a:rPr lang="en-GB" sz="9600" dirty="0"/>
              <a:t>LCVP – can be used as 1 of the 6 subjects:</a:t>
            </a:r>
          </a:p>
          <a:p>
            <a:pPr marL="274320" indent="-274320" eaLnBrk="1" fontAlgn="auto" hangingPunct="1">
              <a:spcAft>
                <a:spcPts val="0"/>
              </a:spcAft>
              <a:buFont typeface="Brush Script MT" panose="03060802040406070304" pitchFamily="66" charset="0"/>
              <a:buNone/>
              <a:defRPr/>
            </a:pPr>
            <a:r>
              <a:rPr lang="en-GB" sz="9600" dirty="0"/>
              <a:t>					Distinction 66 points</a:t>
            </a:r>
          </a:p>
          <a:p>
            <a:pPr marL="274320" indent="-274320" eaLnBrk="1" fontAlgn="auto" hangingPunct="1">
              <a:spcAft>
                <a:spcPts val="0"/>
              </a:spcAft>
              <a:buFont typeface="Brush Script MT" panose="03060802040406070304" pitchFamily="66" charset="0"/>
              <a:buNone/>
              <a:defRPr/>
            </a:pPr>
            <a:r>
              <a:rPr lang="en-GB" sz="9600" dirty="0"/>
              <a:t>					Merit 46 points</a:t>
            </a:r>
          </a:p>
          <a:p>
            <a:pPr marL="274320" indent="-274320" eaLnBrk="1" fontAlgn="auto" hangingPunct="1">
              <a:spcAft>
                <a:spcPts val="0"/>
              </a:spcAft>
              <a:buFont typeface="Brush Script MT" panose="03060802040406070304" pitchFamily="66" charset="0"/>
              <a:buNone/>
              <a:defRPr/>
            </a:pPr>
            <a:r>
              <a:rPr lang="en-GB" sz="9600" dirty="0"/>
              <a:t>					Pass 28 points</a:t>
            </a:r>
          </a:p>
          <a:p>
            <a:pPr marL="274320" indent="-274320" eaLnBrk="1" fontAlgn="auto" hangingPunct="1">
              <a:spcAft>
                <a:spcPts val="0"/>
              </a:spcAft>
              <a:defRPr/>
            </a:pPr>
            <a:endParaRPr lang="en-GB" sz="9600" dirty="0"/>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A052B99D-56E4-40A8-B889-8E28D13A19DE}"/>
              </a:ext>
            </a:extLst>
          </p:cNvPr>
          <p:cNvSpPr>
            <a:spLocks noGrp="1"/>
          </p:cNvSpPr>
          <p:nvPr>
            <p:ph type="title"/>
          </p:nvPr>
        </p:nvSpPr>
        <p:spPr>
          <a:xfrm>
            <a:off x="1095375" y="817563"/>
            <a:ext cx="6964363" cy="739775"/>
          </a:xfrm>
        </p:spPr>
        <p:txBody>
          <a:bodyPr/>
          <a:lstStyle/>
          <a:p>
            <a:pPr eaLnBrk="1" hangingPunct="1"/>
            <a:r>
              <a:rPr lang="en-IE" altLang="en-US" sz="3600" b="1">
                <a:solidFill>
                  <a:srgbClr val="FF0000"/>
                </a:solidFill>
              </a:rPr>
              <a:t>Leaving Certificate Points</a:t>
            </a:r>
          </a:p>
        </p:txBody>
      </p:sp>
      <p:graphicFrame>
        <p:nvGraphicFramePr>
          <p:cNvPr id="4" name="Content Placeholder 3">
            <a:extLst>
              <a:ext uri="{FF2B5EF4-FFF2-40B4-BE49-F238E27FC236}">
                <a16:creationId xmlns:a16="http://schemas.microsoft.com/office/drawing/2014/main" xmlns="" id="{CA51B5AE-597E-4020-8FED-2519841EE791}"/>
              </a:ext>
            </a:extLst>
          </p:cNvPr>
          <p:cNvGraphicFramePr>
            <a:graphicFrameLocks noGrp="1"/>
          </p:cNvGraphicFramePr>
          <p:nvPr>
            <p:ph idx="1"/>
          </p:nvPr>
        </p:nvGraphicFramePr>
        <p:xfrm>
          <a:off x="863600" y="1412875"/>
          <a:ext cx="7416800" cy="5089525"/>
        </p:xfrm>
        <a:graphic>
          <a:graphicData uri="http://schemas.openxmlformats.org/drawingml/2006/table">
            <a:tbl>
              <a:tblPr firstRow="1" bandRow="1">
                <a:tableStyleId>{5C22544A-7EE6-4342-B048-85BDC9FD1C3A}</a:tableStyleId>
              </a:tblPr>
              <a:tblGrid>
                <a:gridCol w="1854200">
                  <a:extLst>
                    <a:ext uri="{9D8B030D-6E8A-4147-A177-3AD203B41FA5}">
                      <a16:colId xmlns:a16="http://schemas.microsoft.com/office/drawing/2014/main" xmlns="" val="20000"/>
                    </a:ext>
                  </a:extLst>
                </a:gridCol>
                <a:gridCol w="1854200">
                  <a:extLst>
                    <a:ext uri="{9D8B030D-6E8A-4147-A177-3AD203B41FA5}">
                      <a16:colId xmlns:a16="http://schemas.microsoft.com/office/drawing/2014/main" xmlns="" val="20001"/>
                    </a:ext>
                  </a:extLst>
                </a:gridCol>
                <a:gridCol w="1854200">
                  <a:extLst>
                    <a:ext uri="{9D8B030D-6E8A-4147-A177-3AD203B41FA5}">
                      <a16:colId xmlns:a16="http://schemas.microsoft.com/office/drawing/2014/main" xmlns="" val="20002"/>
                    </a:ext>
                  </a:extLst>
                </a:gridCol>
                <a:gridCol w="1854200">
                  <a:extLst>
                    <a:ext uri="{9D8B030D-6E8A-4147-A177-3AD203B41FA5}">
                      <a16:colId xmlns:a16="http://schemas.microsoft.com/office/drawing/2014/main" xmlns="" val="20003"/>
                    </a:ext>
                  </a:extLst>
                </a:gridCol>
              </a:tblGrid>
              <a:tr h="640068">
                <a:tc>
                  <a:txBody>
                    <a:bodyPr/>
                    <a:lstStyle/>
                    <a:p>
                      <a:r>
                        <a:rPr lang="en-IE" sz="1800" dirty="0"/>
                        <a:t>Higher Level Grade</a:t>
                      </a:r>
                    </a:p>
                  </a:txBody>
                  <a:tcPr marT="45714" marB="45714"/>
                </a:tc>
                <a:tc>
                  <a:txBody>
                    <a:bodyPr/>
                    <a:lstStyle/>
                    <a:p>
                      <a:r>
                        <a:rPr lang="en-IE" sz="1800" dirty="0"/>
                        <a:t>CAO Points</a:t>
                      </a:r>
                    </a:p>
                  </a:txBody>
                  <a:tcPr marT="45714" marB="45714"/>
                </a:tc>
                <a:tc>
                  <a:txBody>
                    <a:bodyPr/>
                    <a:lstStyle/>
                    <a:p>
                      <a:r>
                        <a:rPr lang="en-IE" sz="1800" dirty="0"/>
                        <a:t>Ordinary Level Grade</a:t>
                      </a:r>
                    </a:p>
                  </a:txBody>
                  <a:tcPr marT="45714" marB="45714"/>
                </a:tc>
                <a:tc>
                  <a:txBody>
                    <a:bodyPr/>
                    <a:lstStyle/>
                    <a:p>
                      <a:r>
                        <a:rPr lang="en-IE" sz="1800" dirty="0"/>
                        <a:t>CAO Points</a:t>
                      </a:r>
                    </a:p>
                  </a:txBody>
                  <a:tcPr marT="45714" marB="45714"/>
                </a:tc>
                <a:extLst>
                  <a:ext uri="{0D108BD9-81ED-4DB2-BD59-A6C34878D82A}">
                    <a16:rowId xmlns:a16="http://schemas.microsoft.com/office/drawing/2014/main" xmlns="" val="10000"/>
                  </a:ext>
                </a:extLst>
              </a:tr>
              <a:tr h="370788">
                <a:tc>
                  <a:txBody>
                    <a:bodyPr/>
                    <a:lstStyle/>
                    <a:p>
                      <a:r>
                        <a:rPr lang="en-IE" sz="1800" dirty="0"/>
                        <a:t>H1</a:t>
                      </a:r>
                    </a:p>
                  </a:txBody>
                  <a:tcPr marT="45714" marB="45714"/>
                </a:tc>
                <a:tc>
                  <a:txBody>
                    <a:bodyPr/>
                    <a:lstStyle/>
                    <a:p>
                      <a:r>
                        <a:rPr lang="en-IE" sz="1800" dirty="0"/>
                        <a:t>100</a:t>
                      </a:r>
                    </a:p>
                  </a:txBody>
                  <a:tcPr marT="45714" marB="45714"/>
                </a:tc>
                <a:tc>
                  <a:txBody>
                    <a:bodyPr/>
                    <a:lstStyle/>
                    <a:p>
                      <a:endParaRPr lang="en-IE" sz="1800" dirty="0"/>
                    </a:p>
                  </a:txBody>
                  <a:tcPr marT="45714" marB="45714"/>
                </a:tc>
                <a:tc>
                  <a:txBody>
                    <a:bodyPr/>
                    <a:lstStyle/>
                    <a:p>
                      <a:endParaRPr lang="en-IE" sz="1800" dirty="0"/>
                    </a:p>
                  </a:txBody>
                  <a:tcPr marT="45714" marB="45714"/>
                </a:tc>
                <a:extLst>
                  <a:ext uri="{0D108BD9-81ED-4DB2-BD59-A6C34878D82A}">
                    <a16:rowId xmlns:a16="http://schemas.microsoft.com/office/drawing/2014/main" xmlns="" val="10001"/>
                  </a:ext>
                </a:extLst>
              </a:tr>
              <a:tr h="370788">
                <a:tc>
                  <a:txBody>
                    <a:bodyPr/>
                    <a:lstStyle/>
                    <a:p>
                      <a:r>
                        <a:rPr lang="en-IE" sz="1800" dirty="0"/>
                        <a:t>H2</a:t>
                      </a:r>
                    </a:p>
                  </a:txBody>
                  <a:tcPr marT="45714" marB="45714"/>
                </a:tc>
                <a:tc>
                  <a:txBody>
                    <a:bodyPr/>
                    <a:lstStyle/>
                    <a:p>
                      <a:r>
                        <a:rPr lang="en-IE" sz="1800" dirty="0"/>
                        <a:t>88</a:t>
                      </a:r>
                    </a:p>
                  </a:txBody>
                  <a:tcPr marT="45714" marB="45714"/>
                </a:tc>
                <a:tc>
                  <a:txBody>
                    <a:bodyPr/>
                    <a:lstStyle/>
                    <a:p>
                      <a:endParaRPr lang="en-IE" sz="1800" dirty="0"/>
                    </a:p>
                  </a:txBody>
                  <a:tcPr marT="45714" marB="45714"/>
                </a:tc>
                <a:tc>
                  <a:txBody>
                    <a:bodyPr/>
                    <a:lstStyle/>
                    <a:p>
                      <a:endParaRPr lang="en-IE" sz="1800" dirty="0"/>
                    </a:p>
                  </a:txBody>
                  <a:tcPr marT="45714" marB="45714"/>
                </a:tc>
                <a:extLst>
                  <a:ext uri="{0D108BD9-81ED-4DB2-BD59-A6C34878D82A}">
                    <a16:rowId xmlns:a16="http://schemas.microsoft.com/office/drawing/2014/main" xmlns="" val="10002"/>
                  </a:ext>
                </a:extLst>
              </a:tr>
              <a:tr h="370788">
                <a:tc>
                  <a:txBody>
                    <a:bodyPr/>
                    <a:lstStyle/>
                    <a:p>
                      <a:r>
                        <a:rPr lang="en-IE" sz="1800" dirty="0"/>
                        <a:t>H3</a:t>
                      </a:r>
                    </a:p>
                  </a:txBody>
                  <a:tcPr marT="45714" marB="45714"/>
                </a:tc>
                <a:tc>
                  <a:txBody>
                    <a:bodyPr/>
                    <a:lstStyle/>
                    <a:p>
                      <a:r>
                        <a:rPr lang="en-IE" sz="1800" dirty="0"/>
                        <a:t>77</a:t>
                      </a:r>
                    </a:p>
                  </a:txBody>
                  <a:tcPr marT="45714" marB="45714"/>
                </a:tc>
                <a:tc>
                  <a:txBody>
                    <a:bodyPr/>
                    <a:lstStyle/>
                    <a:p>
                      <a:endParaRPr lang="en-IE" sz="1800" dirty="0"/>
                    </a:p>
                  </a:txBody>
                  <a:tcPr marT="45714" marB="45714"/>
                </a:tc>
                <a:tc>
                  <a:txBody>
                    <a:bodyPr/>
                    <a:lstStyle/>
                    <a:p>
                      <a:endParaRPr lang="en-IE" sz="1800" dirty="0"/>
                    </a:p>
                  </a:txBody>
                  <a:tcPr marT="45714" marB="45714"/>
                </a:tc>
                <a:extLst>
                  <a:ext uri="{0D108BD9-81ED-4DB2-BD59-A6C34878D82A}">
                    <a16:rowId xmlns:a16="http://schemas.microsoft.com/office/drawing/2014/main" xmlns="" val="10003"/>
                  </a:ext>
                </a:extLst>
              </a:tr>
              <a:tr h="370788">
                <a:tc>
                  <a:txBody>
                    <a:bodyPr/>
                    <a:lstStyle/>
                    <a:p>
                      <a:r>
                        <a:rPr lang="en-IE" sz="1800" dirty="0"/>
                        <a:t>H4</a:t>
                      </a:r>
                    </a:p>
                  </a:txBody>
                  <a:tcPr marT="45714" marB="45714"/>
                </a:tc>
                <a:tc>
                  <a:txBody>
                    <a:bodyPr/>
                    <a:lstStyle/>
                    <a:p>
                      <a:r>
                        <a:rPr lang="en-IE" sz="1800" dirty="0"/>
                        <a:t>66</a:t>
                      </a:r>
                    </a:p>
                  </a:txBody>
                  <a:tcPr marT="45714" marB="45714"/>
                </a:tc>
                <a:tc>
                  <a:txBody>
                    <a:bodyPr/>
                    <a:lstStyle/>
                    <a:p>
                      <a:endParaRPr lang="en-IE" sz="1800" dirty="0"/>
                    </a:p>
                  </a:txBody>
                  <a:tcPr marT="45714" marB="45714"/>
                </a:tc>
                <a:tc>
                  <a:txBody>
                    <a:bodyPr/>
                    <a:lstStyle/>
                    <a:p>
                      <a:endParaRPr lang="en-IE" sz="1800" dirty="0"/>
                    </a:p>
                  </a:txBody>
                  <a:tcPr marT="45714" marB="45714"/>
                </a:tc>
                <a:extLst>
                  <a:ext uri="{0D108BD9-81ED-4DB2-BD59-A6C34878D82A}">
                    <a16:rowId xmlns:a16="http://schemas.microsoft.com/office/drawing/2014/main" xmlns="" val="10004"/>
                  </a:ext>
                </a:extLst>
              </a:tr>
              <a:tr h="370788">
                <a:tc>
                  <a:txBody>
                    <a:bodyPr/>
                    <a:lstStyle/>
                    <a:p>
                      <a:r>
                        <a:rPr lang="en-IE" sz="1800" dirty="0"/>
                        <a:t>H5</a:t>
                      </a:r>
                    </a:p>
                  </a:txBody>
                  <a:tcPr marT="45714" marB="45714"/>
                </a:tc>
                <a:tc>
                  <a:txBody>
                    <a:bodyPr/>
                    <a:lstStyle/>
                    <a:p>
                      <a:r>
                        <a:rPr lang="en-IE" sz="1800" dirty="0"/>
                        <a:t>56</a:t>
                      </a:r>
                    </a:p>
                  </a:txBody>
                  <a:tcPr marT="45714" marB="45714"/>
                </a:tc>
                <a:tc>
                  <a:txBody>
                    <a:bodyPr/>
                    <a:lstStyle/>
                    <a:p>
                      <a:r>
                        <a:rPr lang="en-IE" sz="1800" dirty="0"/>
                        <a:t>O1</a:t>
                      </a:r>
                    </a:p>
                  </a:txBody>
                  <a:tcPr marT="45714" marB="45714"/>
                </a:tc>
                <a:tc>
                  <a:txBody>
                    <a:bodyPr/>
                    <a:lstStyle/>
                    <a:p>
                      <a:r>
                        <a:rPr lang="en-IE" sz="1800" dirty="0"/>
                        <a:t>56</a:t>
                      </a:r>
                    </a:p>
                  </a:txBody>
                  <a:tcPr marT="45714" marB="45714"/>
                </a:tc>
                <a:extLst>
                  <a:ext uri="{0D108BD9-81ED-4DB2-BD59-A6C34878D82A}">
                    <a16:rowId xmlns:a16="http://schemas.microsoft.com/office/drawing/2014/main" xmlns="" val="10005"/>
                  </a:ext>
                </a:extLst>
              </a:tr>
              <a:tr h="370788">
                <a:tc>
                  <a:txBody>
                    <a:bodyPr/>
                    <a:lstStyle/>
                    <a:p>
                      <a:r>
                        <a:rPr lang="en-IE" sz="1800" dirty="0"/>
                        <a:t>H6</a:t>
                      </a:r>
                    </a:p>
                  </a:txBody>
                  <a:tcPr marT="45714" marB="45714"/>
                </a:tc>
                <a:tc>
                  <a:txBody>
                    <a:bodyPr/>
                    <a:lstStyle/>
                    <a:p>
                      <a:r>
                        <a:rPr lang="en-IE" sz="1800" dirty="0"/>
                        <a:t>46</a:t>
                      </a:r>
                    </a:p>
                  </a:txBody>
                  <a:tcPr marT="45714" marB="45714"/>
                </a:tc>
                <a:tc>
                  <a:txBody>
                    <a:bodyPr/>
                    <a:lstStyle/>
                    <a:p>
                      <a:r>
                        <a:rPr lang="en-IE" sz="1800" dirty="0"/>
                        <a:t>O2</a:t>
                      </a:r>
                    </a:p>
                  </a:txBody>
                  <a:tcPr marT="45714" marB="45714"/>
                </a:tc>
                <a:tc>
                  <a:txBody>
                    <a:bodyPr/>
                    <a:lstStyle/>
                    <a:p>
                      <a:r>
                        <a:rPr lang="en-IE" sz="1800" dirty="0"/>
                        <a:t>46</a:t>
                      </a:r>
                    </a:p>
                  </a:txBody>
                  <a:tcPr marT="45714" marB="45714"/>
                </a:tc>
                <a:extLst>
                  <a:ext uri="{0D108BD9-81ED-4DB2-BD59-A6C34878D82A}">
                    <a16:rowId xmlns:a16="http://schemas.microsoft.com/office/drawing/2014/main" xmlns="" val="10006"/>
                  </a:ext>
                </a:extLst>
              </a:tr>
              <a:tr h="370788">
                <a:tc>
                  <a:txBody>
                    <a:bodyPr/>
                    <a:lstStyle/>
                    <a:p>
                      <a:r>
                        <a:rPr lang="en-IE" sz="1800" dirty="0"/>
                        <a:t>H7</a:t>
                      </a:r>
                    </a:p>
                  </a:txBody>
                  <a:tcPr marT="45714" marB="45714"/>
                </a:tc>
                <a:tc>
                  <a:txBody>
                    <a:bodyPr/>
                    <a:lstStyle/>
                    <a:p>
                      <a:r>
                        <a:rPr lang="en-IE" sz="1800" dirty="0"/>
                        <a:t>37</a:t>
                      </a:r>
                    </a:p>
                  </a:txBody>
                  <a:tcPr marT="45714" marB="45714"/>
                </a:tc>
                <a:tc>
                  <a:txBody>
                    <a:bodyPr/>
                    <a:lstStyle/>
                    <a:p>
                      <a:r>
                        <a:rPr lang="en-IE" sz="1800" dirty="0"/>
                        <a:t>O3</a:t>
                      </a:r>
                    </a:p>
                  </a:txBody>
                  <a:tcPr marT="45714" marB="45714"/>
                </a:tc>
                <a:tc>
                  <a:txBody>
                    <a:bodyPr/>
                    <a:lstStyle/>
                    <a:p>
                      <a:r>
                        <a:rPr lang="en-IE" sz="1800" dirty="0"/>
                        <a:t>37</a:t>
                      </a:r>
                    </a:p>
                  </a:txBody>
                  <a:tcPr marT="45714" marB="45714"/>
                </a:tc>
                <a:extLst>
                  <a:ext uri="{0D108BD9-81ED-4DB2-BD59-A6C34878D82A}">
                    <a16:rowId xmlns:a16="http://schemas.microsoft.com/office/drawing/2014/main" xmlns="" val="10007"/>
                  </a:ext>
                </a:extLst>
              </a:tr>
              <a:tr h="370788">
                <a:tc>
                  <a:txBody>
                    <a:bodyPr/>
                    <a:lstStyle/>
                    <a:p>
                      <a:r>
                        <a:rPr lang="en-IE" sz="1800" dirty="0"/>
                        <a:t>H8</a:t>
                      </a:r>
                    </a:p>
                  </a:txBody>
                  <a:tcPr marT="45714" marB="45714"/>
                </a:tc>
                <a:tc>
                  <a:txBody>
                    <a:bodyPr/>
                    <a:lstStyle/>
                    <a:p>
                      <a:r>
                        <a:rPr lang="en-IE" sz="1800" dirty="0"/>
                        <a:t>0</a:t>
                      </a:r>
                    </a:p>
                  </a:txBody>
                  <a:tcPr marT="45714" marB="45714"/>
                </a:tc>
                <a:tc>
                  <a:txBody>
                    <a:bodyPr/>
                    <a:lstStyle/>
                    <a:p>
                      <a:r>
                        <a:rPr lang="en-IE" sz="1800" dirty="0"/>
                        <a:t>O4</a:t>
                      </a:r>
                    </a:p>
                  </a:txBody>
                  <a:tcPr marT="45714" marB="45714"/>
                </a:tc>
                <a:tc>
                  <a:txBody>
                    <a:bodyPr/>
                    <a:lstStyle/>
                    <a:p>
                      <a:r>
                        <a:rPr lang="en-IE" sz="1800" dirty="0"/>
                        <a:t>28</a:t>
                      </a:r>
                    </a:p>
                  </a:txBody>
                  <a:tcPr marT="45714" marB="45714"/>
                </a:tc>
                <a:extLst>
                  <a:ext uri="{0D108BD9-81ED-4DB2-BD59-A6C34878D82A}">
                    <a16:rowId xmlns:a16="http://schemas.microsoft.com/office/drawing/2014/main" xmlns="" val="10008"/>
                  </a:ext>
                </a:extLst>
              </a:tr>
              <a:tr h="370788">
                <a:tc>
                  <a:txBody>
                    <a:bodyPr/>
                    <a:lstStyle/>
                    <a:p>
                      <a:endParaRPr lang="en-IE" sz="1800" dirty="0"/>
                    </a:p>
                  </a:txBody>
                  <a:tcPr marT="45714" marB="45714"/>
                </a:tc>
                <a:tc>
                  <a:txBody>
                    <a:bodyPr/>
                    <a:lstStyle/>
                    <a:p>
                      <a:endParaRPr lang="en-IE" sz="1800" dirty="0"/>
                    </a:p>
                  </a:txBody>
                  <a:tcPr marT="45714" marB="45714"/>
                </a:tc>
                <a:tc>
                  <a:txBody>
                    <a:bodyPr/>
                    <a:lstStyle/>
                    <a:p>
                      <a:r>
                        <a:rPr lang="en-IE" sz="1800" dirty="0"/>
                        <a:t>O5</a:t>
                      </a:r>
                    </a:p>
                  </a:txBody>
                  <a:tcPr marT="45714" marB="45714"/>
                </a:tc>
                <a:tc>
                  <a:txBody>
                    <a:bodyPr/>
                    <a:lstStyle/>
                    <a:p>
                      <a:r>
                        <a:rPr lang="en-IE" sz="1800" dirty="0"/>
                        <a:t>20</a:t>
                      </a:r>
                    </a:p>
                  </a:txBody>
                  <a:tcPr marT="45714" marB="45714"/>
                </a:tc>
                <a:extLst>
                  <a:ext uri="{0D108BD9-81ED-4DB2-BD59-A6C34878D82A}">
                    <a16:rowId xmlns:a16="http://schemas.microsoft.com/office/drawing/2014/main" xmlns="" val="10009"/>
                  </a:ext>
                </a:extLst>
              </a:tr>
              <a:tr h="370788">
                <a:tc>
                  <a:txBody>
                    <a:bodyPr/>
                    <a:lstStyle/>
                    <a:p>
                      <a:endParaRPr lang="en-IE" sz="1800" dirty="0"/>
                    </a:p>
                  </a:txBody>
                  <a:tcPr marT="45714" marB="45714"/>
                </a:tc>
                <a:tc>
                  <a:txBody>
                    <a:bodyPr/>
                    <a:lstStyle/>
                    <a:p>
                      <a:endParaRPr lang="en-IE" sz="1800" dirty="0"/>
                    </a:p>
                  </a:txBody>
                  <a:tcPr marT="45714" marB="45714"/>
                </a:tc>
                <a:tc>
                  <a:txBody>
                    <a:bodyPr/>
                    <a:lstStyle/>
                    <a:p>
                      <a:r>
                        <a:rPr lang="en-IE" sz="1800" dirty="0"/>
                        <a:t>O6</a:t>
                      </a:r>
                    </a:p>
                  </a:txBody>
                  <a:tcPr marT="45714" marB="45714"/>
                </a:tc>
                <a:tc>
                  <a:txBody>
                    <a:bodyPr/>
                    <a:lstStyle/>
                    <a:p>
                      <a:r>
                        <a:rPr lang="en-IE" sz="1800" dirty="0"/>
                        <a:t>12</a:t>
                      </a:r>
                    </a:p>
                  </a:txBody>
                  <a:tcPr marT="45714" marB="45714"/>
                </a:tc>
                <a:extLst>
                  <a:ext uri="{0D108BD9-81ED-4DB2-BD59-A6C34878D82A}">
                    <a16:rowId xmlns:a16="http://schemas.microsoft.com/office/drawing/2014/main" xmlns="" val="10010"/>
                  </a:ext>
                </a:extLst>
              </a:tr>
              <a:tr h="370788">
                <a:tc>
                  <a:txBody>
                    <a:bodyPr/>
                    <a:lstStyle/>
                    <a:p>
                      <a:endParaRPr lang="en-IE" sz="1800" dirty="0"/>
                    </a:p>
                  </a:txBody>
                  <a:tcPr marT="45714" marB="45714"/>
                </a:tc>
                <a:tc>
                  <a:txBody>
                    <a:bodyPr/>
                    <a:lstStyle/>
                    <a:p>
                      <a:endParaRPr lang="en-IE" sz="1800" dirty="0"/>
                    </a:p>
                  </a:txBody>
                  <a:tcPr marT="45714" marB="45714"/>
                </a:tc>
                <a:tc>
                  <a:txBody>
                    <a:bodyPr/>
                    <a:lstStyle/>
                    <a:p>
                      <a:r>
                        <a:rPr lang="en-IE" sz="1800" dirty="0"/>
                        <a:t>O7</a:t>
                      </a:r>
                    </a:p>
                  </a:txBody>
                  <a:tcPr marT="45714" marB="45714"/>
                </a:tc>
                <a:tc>
                  <a:txBody>
                    <a:bodyPr/>
                    <a:lstStyle/>
                    <a:p>
                      <a:r>
                        <a:rPr lang="en-IE" sz="1800" dirty="0"/>
                        <a:t>0</a:t>
                      </a:r>
                    </a:p>
                  </a:txBody>
                  <a:tcPr marT="45714" marB="45714"/>
                </a:tc>
                <a:extLst>
                  <a:ext uri="{0D108BD9-81ED-4DB2-BD59-A6C34878D82A}">
                    <a16:rowId xmlns:a16="http://schemas.microsoft.com/office/drawing/2014/main" xmlns="" val="10011"/>
                  </a:ext>
                </a:extLst>
              </a:tr>
              <a:tr h="370788">
                <a:tc>
                  <a:txBody>
                    <a:bodyPr/>
                    <a:lstStyle/>
                    <a:p>
                      <a:endParaRPr lang="en-IE" sz="1800" dirty="0"/>
                    </a:p>
                  </a:txBody>
                  <a:tcPr marT="45714" marB="45714"/>
                </a:tc>
                <a:tc>
                  <a:txBody>
                    <a:bodyPr/>
                    <a:lstStyle/>
                    <a:p>
                      <a:endParaRPr lang="en-IE" sz="1800" dirty="0"/>
                    </a:p>
                  </a:txBody>
                  <a:tcPr marT="45714" marB="45714"/>
                </a:tc>
                <a:tc>
                  <a:txBody>
                    <a:bodyPr/>
                    <a:lstStyle/>
                    <a:p>
                      <a:r>
                        <a:rPr lang="en-IE" sz="1800" dirty="0"/>
                        <a:t>O8</a:t>
                      </a:r>
                    </a:p>
                  </a:txBody>
                  <a:tcPr marT="45714" marB="45714"/>
                </a:tc>
                <a:tc>
                  <a:txBody>
                    <a:bodyPr/>
                    <a:lstStyle/>
                    <a:p>
                      <a:r>
                        <a:rPr lang="en-IE" sz="1800" dirty="0"/>
                        <a:t>0</a:t>
                      </a:r>
                    </a:p>
                  </a:txBody>
                  <a:tcPr marT="45714" marB="45714"/>
                </a:tc>
                <a:extLst>
                  <a:ext uri="{0D108BD9-81ED-4DB2-BD59-A6C34878D82A}">
                    <a16:rowId xmlns:a16="http://schemas.microsoft.com/office/drawing/2014/main" xmlns="" val="1001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F6638D77-6638-4AEF-9354-D4E9BD9BF76D}"/>
              </a:ext>
            </a:extLst>
          </p:cNvPr>
          <p:cNvSpPr>
            <a:spLocks noGrp="1"/>
          </p:cNvSpPr>
          <p:nvPr>
            <p:ph type="title"/>
          </p:nvPr>
        </p:nvSpPr>
        <p:spPr/>
        <p:txBody>
          <a:bodyPr/>
          <a:lstStyle/>
          <a:p>
            <a:r>
              <a:rPr lang="en-IE" altLang="en-US">
                <a:solidFill>
                  <a:srgbClr val="FF0000"/>
                </a:solidFill>
              </a:rPr>
              <a:t>Calculating Points</a:t>
            </a:r>
          </a:p>
        </p:txBody>
      </p:sp>
      <p:graphicFrame>
        <p:nvGraphicFramePr>
          <p:cNvPr id="4" name="Table 4">
            <a:extLst>
              <a:ext uri="{FF2B5EF4-FFF2-40B4-BE49-F238E27FC236}">
                <a16:creationId xmlns:a16="http://schemas.microsoft.com/office/drawing/2014/main" xmlns="" id="{EC483219-68C7-438E-9F50-6BFDDE9BE2AD}"/>
              </a:ext>
            </a:extLst>
          </p:cNvPr>
          <p:cNvGraphicFramePr>
            <a:graphicFrameLocks noGrp="1"/>
          </p:cNvGraphicFramePr>
          <p:nvPr>
            <p:ph idx="1"/>
          </p:nvPr>
        </p:nvGraphicFramePr>
        <p:xfrm>
          <a:off x="1474788" y="1773238"/>
          <a:ext cx="6194425" cy="4078287"/>
        </p:xfrm>
        <a:graphic>
          <a:graphicData uri="http://schemas.openxmlformats.org/drawingml/2006/table">
            <a:tbl>
              <a:tblPr firstRow="1" bandRow="1">
                <a:tableStyleId>{5C22544A-7EE6-4342-B048-85BDC9FD1C3A}</a:tableStyleId>
              </a:tblPr>
              <a:tblGrid>
                <a:gridCol w="2064808">
                  <a:extLst>
                    <a:ext uri="{9D8B030D-6E8A-4147-A177-3AD203B41FA5}">
                      <a16:colId xmlns:a16="http://schemas.microsoft.com/office/drawing/2014/main" xmlns="" val="20000"/>
                    </a:ext>
                  </a:extLst>
                </a:gridCol>
                <a:gridCol w="814774">
                  <a:extLst>
                    <a:ext uri="{9D8B030D-6E8A-4147-A177-3AD203B41FA5}">
                      <a16:colId xmlns:a16="http://schemas.microsoft.com/office/drawing/2014/main" xmlns="" val="20001"/>
                    </a:ext>
                  </a:extLst>
                </a:gridCol>
                <a:gridCol w="1915374">
                  <a:extLst>
                    <a:ext uri="{9D8B030D-6E8A-4147-A177-3AD203B41FA5}">
                      <a16:colId xmlns:a16="http://schemas.microsoft.com/office/drawing/2014/main" xmlns="" val="20002"/>
                    </a:ext>
                  </a:extLst>
                </a:gridCol>
                <a:gridCol w="1399469">
                  <a:extLst>
                    <a:ext uri="{9D8B030D-6E8A-4147-A177-3AD203B41FA5}">
                      <a16:colId xmlns:a16="http://schemas.microsoft.com/office/drawing/2014/main" xmlns="" val="20003"/>
                    </a:ext>
                  </a:extLst>
                </a:gridCol>
              </a:tblGrid>
              <a:tr h="370753">
                <a:tc>
                  <a:txBody>
                    <a:bodyPr/>
                    <a:lstStyle/>
                    <a:p>
                      <a:r>
                        <a:rPr lang="en-IE" sz="1800" dirty="0"/>
                        <a:t>Subject</a:t>
                      </a:r>
                    </a:p>
                  </a:txBody>
                  <a:tcPr marL="91417" marR="91417" marT="45709" marB="45709"/>
                </a:tc>
                <a:tc>
                  <a:txBody>
                    <a:bodyPr/>
                    <a:lstStyle/>
                    <a:p>
                      <a:r>
                        <a:rPr lang="en-IE" sz="1800" dirty="0"/>
                        <a:t>Level</a:t>
                      </a:r>
                    </a:p>
                  </a:txBody>
                  <a:tcPr marL="91417" marR="91417" marT="45709" marB="45709"/>
                </a:tc>
                <a:tc>
                  <a:txBody>
                    <a:bodyPr/>
                    <a:lstStyle/>
                    <a:p>
                      <a:r>
                        <a:rPr lang="en-IE" sz="1800" dirty="0"/>
                        <a:t>Grade</a:t>
                      </a:r>
                    </a:p>
                  </a:txBody>
                  <a:tcPr marL="91417" marR="91417" marT="45709" marB="45709"/>
                </a:tc>
                <a:tc>
                  <a:txBody>
                    <a:bodyPr/>
                    <a:lstStyle/>
                    <a:p>
                      <a:r>
                        <a:rPr lang="en-IE" sz="1800" dirty="0"/>
                        <a:t>Points</a:t>
                      </a:r>
                    </a:p>
                  </a:txBody>
                  <a:tcPr marL="91417" marR="91417" marT="45709" marB="45709"/>
                </a:tc>
                <a:extLst>
                  <a:ext uri="{0D108BD9-81ED-4DB2-BD59-A6C34878D82A}">
                    <a16:rowId xmlns:a16="http://schemas.microsoft.com/office/drawing/2014/main" xmlns="" val="10000"/>
                  </a:ext>
                </a:extLst>
              </a:tr>
              <a:tr h="370753">
                <a:tc>
                  <a:txBody>
                    <a:bodyPr/>
                    <a:lstStyle/>
                    <a:p>
                      <a:r>
                        <a:rPr lang="en-IE" sz="1800" b="1" dirty="0"/>
                        <a:t>English</a:t>
                      </a:r>
                    </a:p>
                  </a:txBody>
                  <a:tcPr marL="91417" marR="91417" marT="45709" marB="45709"/>
                </a:tc>
                <a:tc>
                  <a:txBody>
                    <a:bodyPr/>
                    <a:lstStyle/>
                    <a:p>
                      <a:r>
                        <a:rPr lang="en-IE" sz="1800" b="1" dirty="0"/>
                        <a:t>H</a:t>
                      </a:r>
                    </a:p>
                  </a:txBody>
                  <a:tcPr marL="91417" marR="91417" marT="45709" marB="45709"/>
                </a:tc>
                <a:tc>
                  <a:txBody>
                    <a:bodyPr/>
                    <a:lstStyle/>
                    <a:p>
                      <a:r>
                        <a:rPr lang="en-IE" sz="1800" b="1" dirty="0"/>
                        <a:t>H6</a:t>
                      </a:r>
                    </a:p>
                  </a:txBody>
                  <a:tcPr marL="91417" marR="91417" marT="45709" marB="45709"/>
                </a:tc>
                <a:tc>
                  <a:txBody>
                    <a:bodyPr/>
                    <a:lstStyle/>
                    <a:p>
                      <a:r>
                        <a:rPr lang="en-IE" sz="1800" b="1" dirty="0"/>
                        <a:t>46</a:t>
                      </a:r>
                    </a:p>
                  </a:txBody>
                  <a:tcPr marL="91417" marR="91417" marT="45709" marB="45709"/>
                </a:tc>
                <a:extLst>
                  <a:ext uri="{0D108BD9-81ED-4DB2-BD59-A6C34878D82A}">
                    <a16:rowId xmlns:a16="http://schemas.microsoft.com/office/drawing/2014/main" xmlns="" val="10001"/>
                  </a:ext>
                </a:extLst>
              </a:tr>
              <a:tr h="370753">
                <a:tc>
                  <a:txBody>
                    <a:bodyPr/>
                    <a:lstStyle/>
                    <a:p>
                      <a:r>
                        <a:rPr lang="en-IE" sz="1800" baseline="0" dirty="0"/>
                        <a:t>(Irish</a:t>
                      </a:r>
                    </a:p>
                  </a:txBody>
                  <a:tcPr marL="91417" marR="91417" marT="45709" marB="45709"/>
                </a:tc>
                <a:tc>
                  <a:txBody>
                    <a:bodyPr/>
                    <a:lstStyle/>
                    <a:p>
                      <a:r>
                        <a:rPr lang="en-IE" sz="1800" baseline="0" dirty="0"/>
                        <a:t>O</a:t>
                      </a:r>
                    </a:p>
                  </a:txBody>
                  <a:tcPr marL="91417" marR="91417" marT="45709" marB="45709"/>
                </a:tc>
                <a:tc>
                  <a:txBody>
                    <a:bodyPr/>
                    <a:lstStyle/>
                    <a:p>
                      <a:r>
                        <a:rPr lang="en-IE" sz="1800" baseline="0" dirty="0"/>
                        <a:t>O3</a:t>
                      </a:r>
                    </a:p>
                  </a:txBody>
                  <a:tcPr marL="91417" marR="91417" marT="45709" marB="45709"/>
                </a:tc>
                <a:tc>
                  <a:txBody>
                    <a:bodyPr/>
                    <a:lstStyle/>
                    <a:p>
                      <a:r>
                        <a:rPr lang="en-IE" sz="1800" baseline="0" dirty="0"/>
                        <a:t>37)</a:t>
                      </a:r>
                    </a:p>
                  </a:txBody>
                  <a:tcPr marL="91417" marR="91417" marT="45709" marB="45709"/>
                </a:tc>
                <a:extLst>
                  <a:ext uri="{0D108BD9-81ED-4DB2-BD59-A6C34878D82A}">
                    <a16:rowId xmlns:a16="http://schemas.microsoft.com/office/drawing/2014/main" xmlns="" val="10002"/>
                  </a:ext>
                </a:extLst>
              </a:tr>
              <a:tr h="370753">
                <a:tc>
                  <a:txBody>
                    <a:bodyPr/>
                    <a:lstStyle/>
                    <a:p>
                      <a:r>
                        <a:rPr lang="en-IE" sz="1800" b="1" dirty="0"/>
                        <a:t>Maths</a:t>
                      </a:r>
                    </a:p>
                  </a:txBody>
                  <a:tcPr marL="91417" marR="91417" marT="45709" marB="45709"/>
                </a:tc>
                <a:tc>
                  <a:txBody>
                    <a:bodyPr/>
                    <a:lstStyle/>
                    <a:p>
                      <a:r>
                        <a:rPr lang="en-IE" sz="1800" b="1" dirty="0"/>
                        <a:t>H</a:t>
                      </a:r>
                    </a:p>
                  </a:txBody>
                  <a:tcPr marL="91417" marR="91417" marT="45709" marB="45709"/>
                </a:tc>
                <a:tc>
                  <a:txBody>
                    <a:bodyPr/>
                    <a:lstStyle/>
                    <a:p>
                      <a:r>
                        <a:rPr lang="en-IE" sz="1800" b="1" dirty="0"/>
                        <a:t>H6</a:t>
                      </a:r>
                    </a:p>
                  </a:txBody>
                  <a:tcPr marL="91417" marR="91417" marT="45709" marB="45709"/>
                </a:tc>
                <a:tc>
                  <a:txBody>
                    <a:bodyPr/>
                    <a:lstStyle/>
                    <a:p>
                      <a:r>
                        <a:rPr lang="en-IE" sz="1800" b="1" dirty="0"/>
                        <a:t>46 + 25</a:t>
                      </a:r>
                    </a:p>
                  </a:txBody>
                  <a:tcPr marL="91417" marR="91417" marT="45709" marB="45709"/>
                </a:tc>
                <a:extLst>
                  <a:ext uri="{0D108BD9-81ED-4DB2-BD59-A6C34878D82A}">
                    <a16:rowId xmlns:a16="http://schemas.microsoft.com/office/drawing/2014/main" xmlns="" val="10003"/>
                  </a:ext>
                </a:extLst>
              </a:tr>
              <a:tr h="370753">
                <a:tc>
                  <a:txBody>
                    <a:bodyPr/>
                    <a:lstStyle/>
                    <a:p>
                      <a:r>
                        <a:rPr lang="en-IE" sz="1800" b="1" dirty="0"/>
                        <a:t>History</a:t>
                      </a:r>
                    </a:p>
                  </a:txBody>
                  <a:tcPr marL="91417" marR="91417" marT="45709" marB="45709"/>
                </a:tc>
                <a:tc>
                  <a:txBody>
                    <a:bodyPr/>
                    <a:lstStyle/>
                    <a:p>
                      <a:r>
                        <a:rPr lang="en-IE" sz="1800" b="1" dirty="0"/>
                        <a:t>H</a:t>
                      </a:r>
                    </a:p>
                  </a:txBody>
                  <a:tcPr marL="91417" marR="91417" marT="45709" marB="45709"/>
                </a:tc>
                <a:tc>
                  <a:txBody>
                    <a:bodyPr/>
                    <a:lstStyle/>
                    <a:p>
                      <a:r>
                        <a:rPr lang="en-IE" sz="1800" b="1" dirty="0"/>
                        <a:t>H3</a:t>
                      </a:r>
                    </a:p>
                  </a:txBody>
                  <a:tcPr marL="91417" marR="91417" marT="45709" marB="45709"/>
                </a:tc>
                <a:tc>
                  <a:txBody>
                    <a:bodyPr/>
                    <a:lstStyle/>
                    <a:p>
                      <a:r>
                        <a:rPr lang="en-IE" sz="1800" b="1" dirty="0"/>
                        <a:t>77</a:t>
                      </a:r>
                    </a:p>
                  </a:txBody>
                  <a:tcPr marL="91417" marR="91417" marT="45709" marB="45709"/>
                </a:tc>
                <a:extLst>
                  <a:ext uri="{0D108BD9-81ED-4DB2-BD59-A6C34878D82A}">
                    <a16:rowId xmlns:a16="http://schemas.microsoft.com/office/drawing/2014/main" xmlns="" val="10004"/>
                  </a:ext>
                </a:extLst>
              </a:tr>
              <a:tr h="370753">
                <a:tc>
                  <a:txBody>
                    <a:bodyPr/>
                    <a:lstStyle/>
                    <a:p>
                      <a:r>
                        <a:rPr lang="en-IE" sz="1800" b="1" dirty="0"/>
                        <a:t>German</a:t>
                      </a:r>
                    </a:p>
                  </a:txBody>
                  <a:tcPr marL="91417" marR="91417" marT="45709" marB="45709"/>
                </a:tc>
                <a:tc>
                  <a:txBody>
                    <a:bodyPr/>
                    <a:lstStyle/>
                    <a:p>
                      <a:r>
                        <a:rPr lang="en-IE" sz="1800" b="1" dirty="0"/>
                        <a:t>H</a:t>
                      </a:r>
                    </a:p>
                  </a:txBody>
                  <a:tcPr marL="91417" marR="91417" marT="45709" marB="45709"/>
                </a:tc>
                <a:tc>
                  <a:txBody>
                    <a:bodyPr/>
                    <a:lstStyle/>
                    <a:p>
                      <a:r>
                        <a:rPr lang="en-IE" sz="1800" b="1" dirty="0"/>
                        <a:t>H2</a:t>
                      </a:r>
                    </a:p>
                  </a:txBody>
                  <a:tcPr marL="91417" marR="91417" marT="45709" marB="45709"/>
                </a:tc>
                <a:tc>
                  <a:txBody>
                    <a:bodyPr/>
                    <a:lstStyle/>
                    <a:p>
                      <a:r>
                        <a:rPr lang="en-IE" sz="1800" b="1" dirty="0"/>
                        <a:t>88</a:t>
                      </a:r>
                    </a:p>
                  </a:txBody>
                  <a:tcPr marL="91417" marR="91417" marT="45709" marB="45709"/>
                </a:tc>
                <a:extLst>
                  <a:ext uri="{0D108BD9-81ED-4DB2-BD59-A6C34878D82A}">
                    <a16:rowId xmlns:a16="http://schemas.microsoft.com/office/drawing/2014/main" xmlns="" val="10005"/>
                  </a:ext>
                </a:extLst>
              </a:tr>
              <a:tr h="370753">
                <a:tc>
                  <a:txBody>
                    <a:bodyPr/>
                    <a:lstStyle/>
                    <a:p>
                      <a:r>
                        <a:rPr lang="en-IE" sz="1800" b="1" dirty="0"/>
                        <a:t>Chemistry</a:t>
                      </a:r>
                    </a:p>
                  </a:txBody>
                  <a:tcPr marL="91417" marR="91417" marT="45709" marB="45709"/>
                </a:tc>
                <a:tc>
                  <a:txBody>
                    <a:bodyPr/>
                    <a:lstStyle/>
                    <a:p>
                      <a:r>
                        <a:rPr lang="en-IE" sz="1800" b="1" dirty="0"/>
                        <a:t>H</a:t>
                      </a:r>
                    </a:p>
                  </a:txBody>
                  <a:tcPr marL="91417" marR="91417" marT="45709" marB="45709"/>
                </a:tc>
                <a:tc>
                  <a:txBody>
                    <a:bodyPr/>
                    <a:lstStyle/>
                    <a:p>
                      <a:r>
                        <a:rPr lang="en-IE" sz="1800" b="1" dirty="0"/>
                        <a:t>H5</a:t>
                      </a:r>
                    </a:p>
                  </a:txBody>
                  <a:tcPr marL="91417" marR="91417" marT="45709" marB="45709"/>
                </a:tc>
                <a:tc>
                  <a:txBody>
                    <a:bodyPr/>
                    <a:lstStyle/>
                    <a:p>
                      <a:r>
                        <a:rPr lang="en-IE" sz="1800" b="1" dirty="0"/>
                        <a:t>56</a:t>
                      </a:r>
                    </a:p>
                  </a:txBody>
                  <a:tcPr marL="91417" marR="91417" marT="45709" marB="45709"/>
                </a:tc>
                <a:extLst>
                  <a:ext uri="{0D108BD9-81ED-4DB2-BD59-A6C34878D82A}">
                    <a16:rowId xmlns:a16="http://schemas.microsoft.com/office/drawing/2014/main" xmlns="" val="10006"/>
                  </a:ext>
                </a:extLst>
              </a:tr>
              <a:tr h="370753">
                <a:tc>
                  <a:txBody>
                    <a:bodyPr/>
                    <a:lstStyle/>
                    <a:p>
                      <a:r>
                        <a:rPr lang="en-IE" sz="1800" b="1" dirty="0"/>
                        <a:t>Business</a:t>
                      </a:r>
                    </a:p>
                  </a:txBody>
                  <a:tcPr marL="91417" marR="91417" marT="45709" marB="45709"/>
                </a:tc>
                <a:tc>
                  <a:txBody>
                    <a:bodyPr/>
                    <a:lstStyle/>
                    <a:p>
                      <a:r>
                        <a:rPr lang="en-IE" sz="1800" b="1" dirty="0"/>
                        <a:t>H</a:t>
                      </a:r>
                    </a:p>
                  </a:txBody>
                  <a:tcPr marL="91417" marR="91417" marT="45709" marB="45709"/>
                </a:tc>
                <a:tc>
                  <a:txBody>
                    <a:bodyPr/>
                    <a:lstStyle/>
                    <a:p>
                      <a:r>
                        <a:rPr lang="en-IE" sz="1800" b="1" dirty="0"/>
                        <a:t>H3</a:t>
                      </a:r>
                    </a:p>
                  </a:txBody>
                  <a:tcPr marL="91417" marR="91417" marT="45709" marB="45709"/>
                </a:tc>
                <a:tc>
                  <a:txBody>
                    <a:bodyPr/>
                    <a:lstStyle/>
                    <a:p>
                      <a:r>
                        <a:rPr lang="en-IE" sz="1800" b="1" u="sng" dirty="0"/>
                        <a:t>77_</a:t>
                      </a:r>
                    </a:p>
                  </a:txBody>
                  <a:tcPr marL="91417" marR="91417" marT="45709" marB="45709"/>
                </a:tc>
                <a:extLst>
                  <a:ext uri="{0D108BD9-81ED-4DB2-BD59-A6C34878D82A}">
                    <a16:rowId xmlns:a16="http://schemas.microsoft.com/office/drawing/2014/main" xmlns="" val="10007"/>
                  </a:ext>
                </a:extLst>
              </a:tr>
              <a:tr h="370753">
                <a:tc>
                  <a:txBody>
                    <a:bodyPr/>
                    <a:lstStyle/>
                    <a:p>
                      <a:endParaRPr lang="en-IE" sz="1800" dirty="0"/>
                    </a:p>
                  </a:txBody>
                  <a:tcPr marL="91417" marR="91417" marT="45709" marB="45709"/>
                </a:tc>
                <a:tc>
                  <a:txBody>
                    <a:bodyPr/>
                    <a:lstStyle/>
                    <a:p>
                      <a:endParaRPr lang="en-IE" sz="1800" dirty="0"/>
                    </a:p>
                  </a:txBody>
                  <a:tcPr marL="91417" marR="91417" marT="45709" marB="45709"/>
                </a:tc>
                <a:tc>
                  <a:txBody>
                    <a:bodyPr/>
                    <a:lstStyle/>
                    <a:p>
                      <a:r>
                        <a:rPr lang="en-IE" sz="1800" b="0" i="1" dirty="0"/>
                        <a:t>Total</a:t>
                      </a:r>
                    </a:p>
                  </a:txBody>
                  <a:tcPr marL="91417" marR="91417" marT="45709" marB="45709"/>
                </a:tc>
                <a:tc>
                  <a:txBody>
                    <a:bodyPr/>
                    <a:lstStyle/>
                    <a:p>
                      <a:r>
                        <a:rPr lang="en-IE" sz="1800" b="0" i="1" dirty="0"/>
                        <a:t>415</a:t>
                      </a:r>
                    </a:p>
                  </a:txBody>
                  <a:tcPr marL="91417" marR="91417" marT="45709" marB="45709"/>
                </a:tc>
                <a:extLst>
                  <a:ext uri="{0D108BD9-81ED-4DB2-BD59-A6C34878D82A}">
                    <a16:rowId xmlns:a16="http://schemas.microsoft.com/office/drawing/2014/main" xmlns="" val="10008"/>
                  </a:ext>
                </a:extLst>
              </a:tr>
              <a:tr h="370753">
                <a:tc>
                  <a:txBody>
                    <a:bodyPr/>
                    <a:lstStyle/>
                    <a:p>
                      <a:r>
                        <a:rPr lang="en-IE" sz="1800" dirty="0"/>
                        <a:t>LCVP</a:t>
                      </a:r>
                    </a:p>
                  </a:txBody>
                  <a:tcPr marL="91417" marR="91417" marT="45709" marB="45709"/>
                </a:tc>
                <a:tc>
                  <a:txBody>
                    <a:bodyPr/>
                    <a:lstStyle/>
                    <a:p>
                      <a:r>
                        <a:rPr lang="en-IE" sz="1800" dirty="0"/>
                        <a:t>C</a:t>
                      </a:r>
                    </a:p>
                  </a:txBody>
                  <a:tcPr marL="91417" marR="91417" marT="45709" marB="45709"/>
                </a:tc>
                <a:tc>
                  <a:txBody>
                    <a:bodyPr/>
                    <a:lstStyle/>
                    <a:p>
                      <a:r>
                        <a:rPr lang="en-IE" sz="1800" dirty="0"/>
                        <a:t>D</a:t>
                      </a:r>
                    </a:p>
                  </a:txBody>
                  <a:tcPr marL="91417" marR="91417" marT="45709" marB="45709"/>
                </a:tc>
                <a:tc>
                  <a:txBody>
                    <a:bodyPr/>
                    <a:lstStyle/>
                    <a:p>
                      <a:r>
                        <a:rPr lang="en-IE" sz="1800" u="sng" dirty="0"/>
                        <a:t>66__</a:t>
                      </a:r>
                    </a:p>
                  </a:txBody>
                  <a:tcPr marL="91417" marR="91417" marT="45709" marB="45709"/>
                </a:tc>
                <a:extLst>
                  <a:ext uri="{0D108BD9-81ED-4DB2-BD59-A6C34878D82A}">
                    <a16:rowId xmlns:a16="http://schemas.microsoft.com/office/drawing/2014/main" xmlns="" val="10009"/>
                  </a:ext>
                </a:extLst>
              </a:tr>
              <a:tr h="370753">
                <a:tc gridSpan="3">
                  <a:txBody>
                    <a:bodyPr/>
                    <a:lstStyle/>
                    <a:p>
                      <a:r>
                        <a:rPr lang="en-IE" sz="1800" b="1" i="1" dirty="0"/>
                        <a:t>            Replace English with LCVP= New Total</a:t>
                      </a:r>
                    </a:p>
                  </a:txBody>
                  <a:tcPr marL="91417" marR="91417" marT="45709" marB="45709"/>
                </a:tc>
                <a:tc hMerge="1">
                  <a:txBody>
                    <a:bodyPr/>
                    <a:lstStyle/>
                    <a:p>
                      <a:endParaRPr lang="en-IE" sz="1800" dirty="0"/>
                    </a:p>
                  </a:txBody>
                  <a:tcPr marL="91417" marR="91417" marT="45709" marB="45709"/>
                </a:tc>
                <a:tc hMerge="1">
                  <a:txBody>
                    <a:bodyPr/>
                    <a:lstStyle/>
                    <a:p>
                      <a:r>
                        <a:rPr lang="en-IE" sz="1800" dirty="0"/>
                        <a:t>New Total</a:t>
                      </a:r>
                    </a:p>
                  </a:txBody>
                  <a:tcPr marL="91417" marR="91417" marT="45709" marB="45709"/>
                </a:tc>
                <a:tc>
                  <a:txBody>
                    <a:bodyPr/>
                    <a:lstStyle/>
                    <a:p>
                      <a:r>
                        <a:rPr lang="en-IE" sz="1800" b="1" i="1" dirty="0"/>
                        <a:t>435</a:t>
                      </a:r>
                    </a:p>
                  </a:txBody>
                  <a:tcPr marL="91417" marR="91417" marT="45709" marB="45709"/>
                </a:tc>
                <a:extLst>
                  <a:ext uri="{0D108BD9-81ED-4DB2-BD59-A6C34878D82A}">
                    <a16:rowId xmlns:a16="http://schemas.microsoft.com/office/drawing/2014/main" xmlns=""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11B7E7B7-2530-49AE-982E-8E052EBAD360}"/>
              </a:ext>
            </a:extLst>
          </p:cNvPr>
          <p:cNvSpPr>
            <a:spLocks noGrp="1"/>
          </p:cNvSpPr>
          <p:nvPr>
            <p:ph type="title"/>
          </p:nvPr>
        </p:nvSpPr>
        <p:spPr/>
        <p:txBody>
          <a:bodyPr/>
          <a:lstStyle/>
          <a:p>
            <a:pPr eaLnBrk="1" hangingPunct="1"/>
            <a:r>
              <a:rPr lang="en-IE" altLang="en-US" sz="3600" b="1">
                <a:solidFill>
                  <a:srgbClr val="FF0000"/>
                </a:solidFill>
              </a:rPr>
              <a:t>Stage 6</a:t>
            </a:r>
          </a:p>
        </p:txBody>
      </p:sp>
      <p:sp>
        <p:nvSpPr>
          <p:cNvPr id="31747" name="Content Placeholder 2">
            <a:extLst>
              <a:ext uri="{FF2B5EF4-FFF2-40B4-BE49-F238E27FC236}">
                <a16:creationId xmlns:a16="http://schemas.microsoft.com/office/drawing/2014/main" xmlns="" id="{DDC839E8-23F3-4799-8C21-29A11FFA2403}"/>
              </a:ext>
            </a:extLst>
          </p:cNvPr>
          <p:cNvSpPr>
            <a:spLocks noGrp="1"/>
          </p:cNvSpPr>
          <p:nvPr>
            <p:ph idx="1"/>
          </p:nvPr>
        </p:nvSpPr>
        <p:spPr/>
        <p:txBody>
          <a:bodyPr/>
          <a:lstStyle/>
          <a:p>
            <a:pPr marL="0" indent="0" algn="ctr" eaLnBrk="1" hangingPunct="1">
              <a:buFont typeface="Brush Script MT" panose="03060802040406070304" pitchFamily="66" charset="0"/>
              <a:buNone/>
            </a:pPr>
            <a:r>
              <a:rPr lang="en-IE" altLang="en-US" b="1">
                <a:solidFill>
                  <a:srgbClr val="FF0000"/>
                </a:solidFill>
              </a:rPr>
              <a:t>Offer and Acceptance of Places</a:t>
            </a:r>
          </a:p>
          <a:p>
            <a:pPr marL="0" indent="0" algn="ctr" eaLnBrk="1" hangingPunct="1">
              <a:buFont typeface="Brush Script MT" panose="03060802040406070304" pitchFamily="66" charset="0"/>
              <a:buNone/>
            </a:pPr>
            <a:endParaRPr lang="en-IE" altLang="en-US" b="1">
              <a:solidFill>
                <a:srgbClr val="FF0000"/>
              </a:solidFill>
            </a:endParaRPr>
          </a:p>
          <a:p>
            <a:pPr marL="0" indent="0" algn="ctr" eaLnBrk="1" hangingPunct="1">
              <a:buFont typeface="Brush Script MT" panose="03060802040406070304" pitchFamily="66" charset="0"/>
              <a:buNone/>
            </a:pPr>
            <a:endParaRPr lang="en-IE" altLang="en-US" b="1">
              <a:solidFill>
                <a:srgbClr val="FF0000"/>
              </a:solidFill>
            </a:endParaRPr>
          </a:p>
        </p:txBody>
      </p:sp>
      <p:pic>
        <p:nvPicPr>
          <p:cNvPr id="31748" name="Picture 4" descr="C:\Users\teacher\AppData\Local\Microsoft\Windows\Temporary Internet Files\Content.IE5\R8AFU5QO\MC900311832[1].wmf">
            <a:extLst>
              <a:ext uri="{FF2B5EF4-FFF2-40B4-BE49-F238E27FC236}">
                <a16:creationId xmlns:a16="http://schemas.microsoft.com/office/drawing/2014/main" xmlns="" id="{62FCF0FC-F439-40E2-A2DC-DAEC5C8CB4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3357563"/>
            <a:ext cx="19129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A6FCB8F2-F1A2-4462-AD57-DA27B12DC117}"/>
              </a:ext>
            </a:extLst>
          </p:cNvPr>
          <p:cNvSpPr>
            <a:spLocks noGrp="1"/>
          </p:cNvSpPr>
          <p:nvPr>
            <p:ph type="title"/>
          </p:nvPr>
        </p:nvSpPr>
        <p:spPr>
          <a:xfrm>
            <a:off x="1095375" y="817563"/>
            <a:ext cx="6964363" cy="739775"/>
          </a:xfrm>
        </p:spPr>
        <p:txBody>
          <a:bodyPr/>
          <a:lstStyle/>
          <a:p>
            <a:pPr eaLnBrk="1" hangingPunct="1"/>
            <a:r>
              <a:rPr lang="en-IE" altLang="en-US" sz="3600" b="1">
                <a:solidFill>
                  <a:srgbClr val="FF0000"/>
                </a:solidFill>
              </a:rPr>
              <a:t>The Offer Process</a:t>
            </a:r>
          </a:p>
        </p:txBody>
      </p:sp>
      <p:sp>
        <p:nvSpPr>
          <p:cNvPr id="3" name="Content Placeholder 2">
            <a:extLst>
              <a:ext uri="{FF2B5EF4-FFF2-40B4-BE49-F238E27FC236}">
                <a16:creationId xmlns:a16="http://schemas.microsoft.com/office/drawing/2014/main" xmlns="" id="{7FD4B1C2-0566-4ECF-AF3E-00E8D2AFE04C}"/>
              </a:ext>
            </a:extLst>
          </p:cNvPr>
          <p:cNvSpPr>
            <a:spLocks noGrp="1"/>
          </p:cNvSpPr>
          <p:nvPr>
            <p:ph idx="1"/>
          </p:nvPr>
        </p:nvSpPr>
        <p:spPr>
          <a:xfrm>
            <a:off x="1042988" y="1484313"/>
            <a:ext cx="7129462" cy="4608512"/>
          </a:xfrm>
        </p:spPr>
        <p:txBody>
          <a:bodyPr rtlCol="0">
            <a:normAutofit fontScale="92500" lnSpcReduction="10000"/>
          </a:bodyPr>
          <a:lstStyle/>
          <a:p>
            <a:pPr marL="333375" indent="-333375" defTabSz="449263" eaLnBrk="1" fontAlgn="auto" hangingPunct="1">
              <a:lnSpc>
                <a:spcPct val="95000"/>
              </a:lnSpc>
              <a:spcBef>
                <a:spcPts val="700"/>
              </a:spcBef>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 Friday (usually?!) following the release of the Leaving Certificate results, CAO will either:</a:t>
            </a:r>
          </a:p>
          <a:p>
            <a:pPr marL="333375" indent="-333375" algn="ctr" defTabSz="449263" eaLnBrk="1" fontAlgn="auto" hangingPunct="1">
              <a:lnSpc>
                <a:spcPct val="95000"/>
              </a:lnSpc>
              <a:spcBef>
                <a:spcPts val="700"/>
              </a:spcBef>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  Send notice of a   Level 6/7   </a:t>
            </a:r>
            <a:r>
              <a:rPr lang="en-GB" b="1" dirty="0"/>
              <a:t>AND/OR</a:t>
            </a:r>
            <a:r>
              <a:rPr lang="en-GB" dirty="0"/>
              <a:t>    Level 8 Offer</a:t>
            </a:r>
            <a:br>
              <a:rPr lang="en-GB" dirty="0"/>
            </a:br>
            <a:endParaRPr lang="en-GB" dirty="0"/>
          </a:p>
          <a:p>
            <a:pPr marL="333375" indent="-333375" algn="ctr" defTabSz="449263" eaLnBrk="1" fontAlgn="auto" hangingPunct="1">
              <a:lnSpc>
                <a:spcPct val="95000"/>
              </a:lnSpc>
              <a:spcBef>
                <a:spcPts val="700"/>
              </a:spcBef>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b="1" i="1" dirty="0"/>
              <a:t>or</a:t>
            </a:r>
          </a:p>
          <a:p>
            <a:pPr marL="333375" indent="-333375" defTabSz="449263" eaLnBrk="1" fontAlgn="auto" hangingPunct="1">
              <a:lnSpc>
                <a:spcPct val="90000"/>
              </a:lnSpc>
              <a:spcBef>
                <a:spcPts val="700"/>
              </a:spcBef>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	If you have not yet become entitled to an offer you will be sent a </a:t>
            </a:r>
            <a:r>
              <a:rPr lang="en-GB" b="1" dirty="0"/>
              <a:t>Statement of Application Record </a:t>
            </a:r>
            <a:r>
              <a:rPr lang="en-GB" dirty="0"/>
              <a:t>which you should check carefully to make sure all information on it is correct</a:t>
            </a:r>
          </a:p>
          <a:p>
            <a:pPr marL="333375" indent="-333375" defTabSz="449263" eaLnBrk="1" fontAlgn="auto" hangingPunct="1">
              <a:lnSpc>
                <a:spcPct val="95000"/>
              </a:lnSpc>
              <a:spcBef>
                <a:spcPts val="700"/>
              </a:spcBef>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spcBef>
                <a:spcPts val="700"/>
              </a:spcBef>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Offers will also be available on the </a:t>
            </a:r>
            <a:r>
              <a:rPr lang="en-GB" b="1" dirty="0"/>
              <a:t>CAO website</a:t>
            </a:r>
            <a:r>
              <a:rPr lang="en-GB" dirty="0"/>
              <a:t>...</a:t>
            </a:r>
          </a:p>
          <a:p>
            <a:pPr marL="333375" indent="-333375" defTabSz="449263" eaLnBrk="1" fontAlgn="auto" hangingPunct="1">
              <a:spcBef>
                <a:spcPts val="700"/>
              </a:spcBef>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     ...You may check for and accept offers on the website...most students use this option nowadays.</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0F00B8DC-2ED4-4D09-B020-869E4C2D490B}"/>
              </a:ext>
            </a:extLst>
          </p:cNvPr>
          <p:cNvSpPr>
            <a:spLocks noGrp="1"/>
          </p:cNvSpPr>
          <p:nvPr>
            <p:ph type="title"/>
          </p:nvPr>
        </p:nvSpPr>
        <p:spPr>
          <a:xfrm>
            <a:off x="1095375" y="817563"/>
            <a:ext cx="6964363" cy="882650"/>
          </a:xfrm>
        </p:spPr>
        <p:txBody>
          <a:bodyPr/>
          <a:lstStyle/>
          <a:p>
            <a:pPr eaLnBrk="1" hangingPunct="1"/>
            <a:endParaRPr lang="en-IE" altLang="en-US" sz="3600"/>
          </a:p>
        </p:txBody>
      </p:sp>
      <p:sp>
        <p:nvSpPr>
          <p:cNvPr id="3" name="Content Placeholder 2">
            <a:extLst>
              <a:ext uri="{FF2B5EF4-FFF2-40B4-BE49-F238E27FC236}">
                <a16:creationId xmlns:a16="http://schemas.microsoft.com/office/drawing/2014/main" xmlns="" id="{2A457CA5-D8BC-43C4-82C2-7C9EE91E41F7}"/>
              </a:ext>
            </a:extLst>
          </p:cNvPr>
          <p:cNvSpPr>
            <a:spLocks noGrp="1"/>
          </p:cNvSpPr>
          <p:nvPr>
            <p:ph idx="1"/>
          </p:nvPr>
        </p:nvSpPr>
        <p:spPr>
          <a:xfrm>
            <a:off x="971550" y="1412875"/>
            <a:ext cx="7056438" cy="4310063"/>
          </a:xfrm>
        </p:spPr>
        <p:txBody>
          <a:bodyPr rtlCol="0">
            <a:normAutofit fontScale="92500" lnSpcReduction="10000"/>
          </a:bodyPr>
          <a:lstStyle/>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dirty="0"/>
              <a:t>The offer notice may contain an offer</a:t>
            </a:r>
          </a:p>
          <a:p>
            <a:pPr marL="733425" lvl="1" indent="-27622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b="1" dirty="0"/>
              <a:t>for a Level 8 course</a:t>
            </a:r>
          </a:p>
          <a:p>
            <a:pPr marL="733425" lvl="1" indent="-27622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b="1" dirty="0"/>
              <a:t>or a Level 7/6 course </a:t>
            </a:r>
          </a:p>
          <a:p>
            <a:pPr marL="733425" lvl="1" indent="-27622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b="1" dirty="0"/>
              <a:t>or both</a:t>
            </a:r>
          </a:p>
          <a:p>
            <a:pPr marL="457200" lvl="1" indent="0"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600" b="1"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dirty="0"/>
              <a:t>If two offers are received at the same time you may only accept </a:t>
            </a:r>
            <a:r>
              <a:rPr lang="en-GB" sz="2600" b="1" dirty="0"/>
              <a:t>one</a:t>
            </a:r>
            <a:r>
              <a:rPr lang="en-GB" sz="2600" dirty="0"/>
              <a:t> of them.</a:t>
            </a:r>
          </a:p>
          <a:p>
            <a:pPr marL="0" indent="0" defTabSz="449263" eaLnBrk="1" fontAlgn="auto" hangingPunct="1">
              <a:lnSpc>
                <a:spcPct val="90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600" dirty="0"/>
          </a:p>
          <a:p>
            <a:pPr marL="333375" indent="-333375" defTabSz="449263" eaLnBrk="1" fontAlgn="auto" hangingPunct="1">
              <a:lnSpc>
                <a:spcPct val="90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600" dirty="0"/>
              <a:t>If you wish to accept an offer of a place you must carry out the instructions on the offer notice </a:t>
            </a:r>
            <a:r>
              <a:rPr lang="en-GB" sz="2600" b="1" dirty="0"/>
              <a:t>before 5.15pm on the closing date</a:t>
            </a:r>
            <a:r>
              <a:rPr lang="en-GB" sz="2600" dirty="0"/>
              <a:t> for acceptance printed on the offer notice. </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0FE4C8EB-2BA2-406D-A8C5-FCD84128CDD0}"/>
              </a:ext>
            </a:extLst>
          </p:cNvPr>
          <p:cNvSpPr>
            <a:spLocks noGrp="1"/>
          </p:cNvSpPr>
          <p:nvPr>
            <p:ph type="title"/>
          </p:nvPr>
        </p:nvSpPr>
        <p:spPr>
          <a:xfrm>
            <a:off x="1095375" y="817563"/>
            <a:ext cx="6964363" cy="811212"/>
          </a:xfrm>
        </p:spPr>
        <p:txBody>
          <a:bodyPr/>
          <a:lstStyle/>
          <a:p>
            <a:pPr eaLnBrk="1" hangingPunct="1"/>
            <a:endParaRPr lang="en-IE" altLang="en-US" sz="3600"/>
          </a:p>
        </p:txBody>
      </p:sp>
      <p:sp>
        <p:nvSpPr>
          <p:cNvPr id="3" name="Content Placeholder 2">
            <a:extLst>
              <a:ext uri="{FF2B5EF4-FFF2-40B4-BE49-F238E27FC236}">
                <a16:creationId xmlns:a16="http://schemas.microsoft.com/office/drawing/2014/main" xmlns="" id="{F53DDB2A-462C-43BD-B477-9A1001228C73}"/>
              </a:ext>
            </a:extLst>
          </p:cNvPr>
          <p:cNvSpPr>
            <a:spLocks noGrp="1"/>
          </p:cNvSpPr>
          <p:nvPr>
            <p:ph idx="1"/>
          </p:nvPr>
        </p:nvSpPr>
        <p:spPr>
          <a:xfrm>
            <a:off x="1042988" y="1662113"/>
            <a:ext cx="7058025" cy="4060825"/>
          </a:xfrm>
        </p:spPr>
        <p:txBody>
          <a:bodyPr rtlCol="0">
            <a:normAutofit/>
          </a:bodyPr>
          <a:lstStyle/>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There can be </a:t>
            </a:r>
            <a:r>
              <a:rPr lang="en-GB" b="1" u="sng" dirty="0"/>
              <a:t>no delays</a:t>
            </a:r>
            <a:r>
              <a:rPr lang="en-GB" dirty="0"/>
              <a:t> at the offer/acceptance stage.</a:t>
            </a:r>
          </a:p>
          <a:p>
            <a:pPr marL="333375" indent="-333375"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Any offer not accepted by the closing date for receipt of acceptance of offers in CAO will be offered to another applicant in the next round of offers.</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xmlns="" id="{74E9EEBA-2666-4289-A1FF-0F4DDD1A0E8A}"/>
              </a:ext>
            </a:extLst>
          </p:cNvPr>
          <p:cNvSpPr>
            <a:spLocks noGrp="1"/>
          </p:cNvSpPr>
          <p:nvPr>
            <p:ph idx="4294967295"/>
          </p:nvPr>
        </p:nvSpPr>
        <p:spPr>
          <a:xfrm>
            <a:off x="0" y="2119313"/>
            <a:ext cx="6196013" cy="3603625"/>
          </a:xfrm>
        </p:spPr>
        <p:txBody>
          <a:bodyPr/>
          <a:lstStyle/>
          <a:p>
            <a:pPr eaLnBrk="1" hangingPunct="1">
              <a:buFont typeface="Brush Script MT" panose="03060802040406070304" pitchFamily="66" charset="0"/>
              <a:buNone/>
            </a:pPr>
            <a:r>
              <a:rPr lang="en-GB" altLang="en-US"/>
              <a:t> </a:t>
            </a:r>
          </a:p>
        </p:txBody>
      </p:sp>
      <p:sp>
        <p:nvSpPr>
          <p:cNvPr id="8195" name="Rectangle 4">
            <a:extLst>
              <a:ext uri="{FF2B5EF4-FFF2-40B4-BE49-F238E27FC236}">
                <a16:creationId xmlns:a16="http://schemas.microsoft.com/office/drawing/2014/main" xmlns="" id="{434B2C5C-85F1-4FC7-B707-F33B6E486F77}"/>
              </a:ext>
            </a:extLst>
          </p:cNvPr>
          <p:cNvSpPr>
            <a:spLocks noChangeArrowheads="1"/>
          </p:cNvSpPr>
          <p:nvPr/>
        </p:nvSpPr>
        <p:spPr bwMode="auto">
          <a:xfrm>
            <a:off x="1116013" y="5373688"/>
            <a:ext cx="6842125" cy="71913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800" i="1">
                <a:latin typeface="Times New Roman" panose="02020603050405020304" pitchFamily="18" charset="0"/>
              </a:rPr>
              <a:t>Leaving Certificate</a:t>
            </a:r>
          </a:p>
        </p:txBody>
      </p:sp>
      <p:sp>
        <p:nvSpPr>
          <p:cNvPr id="8196" name="Rectangle 8">
            <a:extLst>
              <a:ext uri="{FF2B5EF4-FFF2-40B4-BE49-F238E27FC236}">
                <a16:creationId xmlns:a16="http://schemas.microsoft.com/office/drawing/2014/main" xmlns="" id="{C7FA9878-0E14-4E2F-B034-3E9E1EB477C7}"/>
              </a:ext>
            </a:extLst>
          </p:cNvPr>
          <p:cNvSpPr>
            <a:spLocks noChangeArrowheads="1"/>
          </p:cNvSpPr>
          <p:nvPr/>
        </p:nvSpPr>
        <p:spPr bwMode="auto">
          <a:xfrm>
            <a:off x="1331913" y="2420938"/>
            <a:ext cx="6553200" cy="9366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i="1">
                <a:latin typeface="Times New Roman" panose="02020603050405020304" pitchFamily="18" charset="0"/>
              </a:rPr>
              <a:t>Institutes of Technology</a:t>
            </a:r>
          </a:p>
        </p:txBody>
      </p:sp>
      <p:sp>
        <p:nvSpPr>
          <p:cNvPr id="8197" name="Rectangle 5">
            <a:extLst>
              <a:ext uri="{FF2B5EF4-FFF2-40B4-BE49-F238E27FC236}">
                <a16:creationId xmlns:a16="http://schemas.microsoft.com/office/drawing/2014/main" xmlns="" id="{A3620C15-7112-48A7-8541-808DA1FC73CD}"/>
              </a:ext>
            </a:extLst>
          </p:cNvPr>
          <p:cNvSpPr>
            <a:spLocks noChangeArrowheads="1"/>
          </p:cNvSpPr>
          <p:nvPr/>
        </p:nvSpPr>
        <p:spPr bwMode="auto">
          <a:xfrm>
            <a:off x="2987675" y="3860800"/>
            <a:ext cx="5688013" cy="12239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i="1">
                <a:latin typeface="Times New Roman" panose="02020603050405020304" pitchFamily="18" charset="0"/>
              </a:rPr>
              <a:t>FETAC </a:t>
            </a:r>
          </a:p>
          <a:p>
            <a:pPr algn="ctr" eaLnBrk="1" hangingPunct="1">
              <a:spcBef>
                <a:spcPct val="0"/>
              </a:spcBef>
              <a:buClrTx/>
              <a:buSzTx/>
              <a:buFontTx/>
              <a:buNone/>
            </a:pPr>
            <a:r>
              <a:rPr lang="en-GB" altLang="en-US" sz="2800" i="1">
                <a:latin typeface="Times New Roman" panose="02020603050405020304" pitchFamily="18" charset="0"/>
              </a:rPr>
              <a:t>Teagasc, Post-Leaving Cert Course</a:t>
            </a:r>
          </a:p>
        </p:txBody>
      </p:sp>
      <p:sp>
        <p:nvSpPr>
          <p:cNvPr id="8198" name="Rectangle 11">
            <a:extLst>
              <a:ext uri="{FF2B5EF4-FFF2-40B4-BE49-F238E27FC236}">
                <a16:creationId xmlns:a16="http://schemas.microsoft.com/office/drawing/2014/main" xmlns="" id="{A588A850-5866-4524-924E-74509C0BDC37}"/>
              </a:ext>
            </a:extLst>
          </p:cNvPr>
          <p:cNvSpPr>
            <a:spLocks noChangeArrowheads="1"/>
          </p:cNvSpPr>
          <p:nvPr/>
        </p:nvSpPr>
        <p:spPr bwMode="auto">
          <a:xfrm>
            <a:off x="971550" y="1412875"/>
            <a:ext cx="7345363" cy="7921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800" i="1">
                <a:latin typeface="Times New Roman" panose="02020603050405020304" pitchFamily="18" charset="0"/>
              </a:rPr>
              <a:t>Universities</a:t>
            </a:r>
          </a:p>
        </p:txBody>
      </p:sp>
      <p:sp>
        <p:nvSpPr>
          <p:cNvPr id="8199" name="Rectangle 27">
            <a:extLst>
              <a:ext uri="{FF2B5EF4-FFF2-40B4-BE49-F238E27FC236}">
                <a16:creationId xmlns:a16="http://schemas.microsoft.com/office/drawing/2014/main" xmlns="" id="{1808DC4E-BCE8-4769-9FCE-2ABA016B1C19}"/>
              </a:ext>
            </a:extLst>
          </p:cNvPr>
          <p:cNvSpPr>
            <a:spLocks noChangeArrowheads="1"/>
          </p:cNvSpPr>
          <p:nvPr/>
        </p:nvSpPr>
        <p:spPr bwMode="auto">
          <a:xfrm rot="-274436">
            <a:off x="1630363" y="593725"/>
            <a:ext cx="4752975" cy="4762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spcBef>
                <a:spcPct val="0"/>
              </a:spcBef>
              <a:buClrTx/>
              <a:buSzTx/>
              <a:buFontTx/>
              <a:buNone/>
            </a:pPr>
            <a:r>
              <a:rPr lang="en-GB" altLang="en-US" sz="4400" b="1">
                <a:latin typeface="Times New Roman" panose="02020603050405020304" pitchFamily="18" charset="0"/>
              </a:rPr>
              <a:t>The Ladder System</a:t>
            </a:r>
          </a:p>
        </p:txBody>
      </p:sp>
      <p:sp>
        <p:nvSpPr>
          <p:cNvPr id="8200" name="Line 13">
            <a:extLst>
              <a:ext uri="{FF2B5EF4-FFF2-40B4-BE49-F238E27FC236}">
                <a16:creationId xmlns:a16="http://schemas.microsoft.com/office/drawing/2014/main" xmlns="" id="{BDE9A203-10A8-4454-98F3-850720BAD5C0}"/>
              </a:ext>
            </a:extLst>
          </p:cNvPr>
          <p:cNvSpPr>
            <a:spLocks noChangeShapeType="1"/>
          </p:cNvSpPr>
          <p:nvPr/>
        </p:nvSpPr>
        <p:spPr bwMode="auto">
          <a:xfrm flipH="1" flipV="1">
            <a:off x="1187450" y="2060575"/>
            <a:ext cx="0" cy="345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
        <p:nvSpPr>
          <p:cNvPr id="8201" name="Line 7">
            <a:extLst>
              <a:ext uri="{FF2B5EF4-FFF2-40B4-BE49-F238E27FC236}">
                <a16:creationId xmlns:a16="http://schemas.microsoft.com/office/drawing/2014/main" xmlns="" id="{ECCE2CE9-9ABF-4A79-8C87-B6915DDB72B6}"/>
              </a:ext>
            </a:extLst>
          </p:cNvPr>
          <p:cNvSpPr>
            <a:spLocks noChangeShapeType="1"/>
          </p:cNvSpPr>
          <p:nvPr/>
        </p:nvSpPr>
        <p:spPr bwMode="auto">
          <a:xfrm flipV="1">
            <a:off x="2124075" y="4221163"/>
            <a:ext cx="1008063" cy="1296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
        <p:nvSpPr>
          <p:cNvPr id="8202" name="Line 9">
            <a:extLst>
              <a:ext uri="{FF2B5EF4-FFF2-40B4-BE49-F238E27FC236}">
                <a16:creationId xmlns:a16="http://schemas.microsoft.com/office/drawing/2014/main" xmlns="" id="{91E24797-7F7C-423B-BE09-86F950360E94}"/>
              </a:ext>
            </a:extLst>
          </p:cNvPr>
          <p:cNvSpPr>
            <a:spLocks noChangeShapeType="1"/>
          </p:cNvSpPr>
          <p:nvPr/>
        </p:nvSpPr>
        <p:spPr bwMode="auto">
          <a:xfrm flipV="1">
            <a:off x="3563938" y="3213100"/>
            <a:ext cx="0"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
        <p:nvSpPr>
          <p:cNvPr id="8203" name="Line 9">
            <a:extLst>
              <a:ext uri="{FF2B5EF4-FFF2-40B4-BE49-F238E27FC236}">
                <a16:creationId xmlns:a16="http://schemas.microsoft.com/office/drawing/2014/main" xmlns="" id="{749013F4-9A51-4E77-84A0-821639B761EA}"/>
              </a:ext>
            </a:extLst>
          </p:cNvPr>
          <p:cNvSpPr>
            <a:spLocks noChangeShapeType="1"/>
          </p:cNvSpPr>
          <p:nvPr/>
        </p:nvSpPr>
        <p:spPr bwMode="auto">
          <a:xfrm flipV="1">
            <a:off x="1979613" y="3213100"/>
            <a:ext cx="0" cy="2303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
        <p:nvSpPr>
          <p:cNvPr id="8204" name="Line 9">
            <a:extLst>
              <a:ext uri="{FF2B5EF4-FFF2-40B4-BE49-F238E27FC236}">
                <a16:creationId xmlns:a16="http://schemas.microsoft.com/office/drawing/2014/main" xmlns="" id="{1409C4CF-AAE2-4C0B-9BF0-5E1680A952B0}"/>
              </a:ext>
            </a:extLst>
          </p:cNvPr>
          <p:cNvSpPr>
            <a:spLocks noChangeShapeType="1"/>
          </p:cNvSpPr>
          <p:nvPr/>
        </p:nvSpPr>
        <p:spPr bwMode="auto">
          <a:xfrm flipV="1">
            <a:off x="2124075" y="1989138"/>
            <a:ext cx="17463" cy="630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
        <p:nvSpPr>
          <p:cNvPr id="8205" name="Line 9">
            <a:extLst>
              <a:ext uri="{FF2B5EF4-FFF2-40B4-BE49-F238E27FC236}">
                <a16:creationId xmlns:a16="http://schemas.microsoft.com/office/drawing/2014/main" xmlns="" id="{A5227883-8516-4D81-A700-4BFC3B740308}"/>
              </a:ext>
            </a:extLst>
          </p:cNvPr>
          <p:cNvSpPr>
            <a:spLocks noChangeShapeType="1"/>
          </p:cNvSpPr>
          <p:nvPr/>
        </p:nvSpPr>
        <p:spPr bwMode="auto">
          <a:xfrm flipV="1">
            <a:off x="8101013" y="1844675"/>
            <a:ext cx="0" cy="2305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7714891F-80AC-4EEA-8AB1-AC32DBA38246}"/>
              </a:ext>
            </a:extLst>
          </p:cNvPr>
          <p:cNvSpPr>
            <a:spLocks noGrp="1"/>
          </p:cNvSpPr>
          <p:nvPr>
            <p:ph type="title"/>
          </p:nvPr>
        </p:nvSpPr>
        <p:spPr>
          <a:xfrm>
            <a:off x="1095375" y="817563"/>
            <a:ext cx="6964363" cy="666750"/>
          </a:xfrm>
        </p:spPr>
        <p:txBody>
          <a:bodyPr/>
          <a:lstStyle/>
          <a:p>
            <a:pPr eaLnBrk="1" hangingPunct="1"/>
            <a:r>
              <a:rPr lang="en-IE" altLang="en-US" sz="3600" b="1">
                <a:solidFill>
                  <a:srgbClr val="FF0000"/>
                </a:solidFill>
              </a:rPr>
              <a:t>Allocation of Places</a:t>
            </a:r>
          </a:p>
        </p:txBody>
      </p:sp>
      <p:sp>
        <p:nvSpPr>
          <p:cNvPr id="3" name="Content Placeholder 2">
            <a:extLst>
              <a:ext uri="{FF2B5EF4-FFF2-40B4-BE49-F238E27FC236}">
                <a16:creationId xmlns:a16="http://schemas.microsoft.com/office/drawing/2014/main" xmlns="" id="{C9FFD614-9421-4DB4-8CB9-E11D1068F19D}"/>
              </a:ext>
            </a:extLst>
          </p:cNvPr>
          <p:cNvSpPr>
            <a:spLocks noGrp="1"/>
          </p:cNvSpPr>
          <p:nvPr>
            <p:ph idx="1"/>
          </p:nvPr>
        </p:nvSpPr>
        <p:spPr>
          <a:xfrm>
            <a:off x="1042988" y="1916113"/>
            <a:ext cx="7058025" cy="3806825"/>
          </a:xfrm>
        </p:spPr>
        <p:txBody>
          <a:bodyPr rtlCol="0">
            <a:normAutofit/>
          </a:bodyPr>
          <a:lstStyle/>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We will look just at Level 8 courses, but exactly the same process will take place with Level 7/6 courses, and at the same time. </a:t>
            </a:r>
          </a:p>
          <a:p>
            <a:pPr marL="0" indent="0"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 importance of  the applicant  placing courses in </a:t>
            </a:r>
            <a:r>
              <a:rPr lang="en-GB" b="1" dirty="0">
                <a:solidFill>
                  <a:srgbClr val="FF0000"/>
                </a:solidFill>
              </a:rPr>
              <a:t>genuine order of preference </a:t>
            </a:r>
            <a:r>
              <a:rPr lang="en-GB" dirty="0"/>
              <a:t>will become apparent in the following slides.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DFD062C5-399D-46EA-A10E-5E29832FA744}"/>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31C8BBF7-7A13-4CE1-9C6F-655B902D2114}"/>
              </a:ext>
            </a:extLst>
          </p:cNvPr>
          <p:cNvSpPr>
            <a:spLocks noGrp="1"/>
          </p:cNvSpPr>
          <p:nvPr>
            <p:ph idx="1"/>
          </p:nvPr>
        </p:nvSpPr>
        <p:spPr>
          <a:xfrm>
            <a:off x="971550" y="908050"/>
            <a:ext cx="7200900" cy="5616575"/>
          </a:xfrm>
        </p:spPr>
        <p:txBody>
          <a:bodyPr rtlCol="0">
            <a:normAutofit/>
          </a:bodyPr>
          <a:lstStyle/>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When examination results are released in August they are entered into the CAO computer. </a:t>
            </a:r>
          </a:p>
          <a:p>
            <a:pPr marL="0" indent="0"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The computer checks each applicant’s results. For each course the applicant has applied for, the computer first determines if the applicant has the </a:t>
            </a:r>
            <a:r>
              <a:rPr lang="en-GB" b="1" dirty="0"/>
              <a:t>minimum entry requirements </a:t>
            </a:r>
            <a:r>
              <a:rPr lang="en-GB" dirty="0"/>
              <a:t>for the course....</a:t>
            </a:r>
            <a:r>
              <a:rPr lang="en-GB" dirty="0" err="1"/>
              <a:t>eg</a:t>
            </a:r>
            <a:r>
              <a:rPr lang="en-GB" dirty="0"/>
              <a:t> H5 Irish/ O3 Maths etc</a:t>
            </a:r>
          </a:p>
          <a:p>
            <a:pPr marL="333375" indent="-333375" defTabSz="449263" eaLnBrk="1" fontAlgn="auto" hangingPunct="1">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If the applicant meets the minimum entry requirements for the course, the applicant’s points are calculated for this course choice.</a:t>
            </a:r>
          </a:p>
          <a:p>
            <a:pPr marL="0" indent="0" defTabSz="449263" eaLnBrk="1" fontAlgn="auto" hangingPunct="1">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4770A83B-3CB0-42B6-81DD-851099B27290}"/>
              </a:ext>
            </a:extLst>
          </p:cNvPr>
          <p:cNvSpPr>
            <a:spLocks noGrp="1"/>
          </p:cNvSpPr>
          <p:nvPr>
            <p:ph type="title"/>
          </p:nvPr>
        </p:nvSpPr>
        <p:spPr/>
        <p:txBody>
          <a:bodyPr/>
          <a:lstStyle/>
          <a:p>
            <a:pPr eaLnBrk="1" hangingPunct="1"/>
            <a:endParaRPr lang="en-IE" altLang="en-US"/>
          </a:p>
        </p:txBody>
      </p:sp>
      <p:sp>
        <p:nvSpPr>
          <p:cNvPr id="37891" name="Content Placeholder 2">
            <a:extLst>
              <a:ext uri="{FF2B5EF4-FFF2-40B4-BE49-F238E27FC236}">
                <a16:creationId xmlns:a16="http://schemas.microsoft.com/office/drawing/2014/main" xmlns="" id="{EBEF8EB3-02F4-4628-BF7C-DBC038F50347}"/>
              </a:ext>
            </a:extLst>
          </p:cNvPr>
          <p:cNvSpPr>
            <a:spLocks noGrp="1"/>
          </p:cNvSpPr>
          <p:nvPr>
            <p:ph idx="1"/>
          </p:nvPr>
        </p:nvSpPr>
        <p:spPr>
          <a:xfrm>
            <a:off x="1463675" y="836613"/>
            <a:ext cx="6196013" cy="4886325"/>
          </a:xfrm>
        </p:spPr>
        <p:txBody>
          <a:bodyPr/>
          <a:lstStyle/>
          <a:p>
            <a:pPr eaLnBrk="1" hangingPunct="1">
              <a:lnSpc>
                <a:spcPct val="90000"/>
              </a:lnSpc>
            </a:pPr>
            <a:r>
              <a:rPr lang="en-GB" altLang="en-US"/>
              <a:t>All eligible applicants are then placed in a list, in order of academic merit, for each course that they applied for. </a:t>
            </a:r>
          </a:p>
          <a:p>
            <a:pPr eaLnBrk="1" hangingPunct="1">
              <a:lnSpc>
                <a:spcPct val="90000"/>
              </a:lnSpc>
              <a:buFont typeface="Brush Script MT" panose="03060802040406070304" pitchFamily="66" charset="0"/>
              <a:buNone/>
            </a:pPr>
            <a:endParaRPr lang="en-IE" altLang="en-US"/>
          </a:p>
          <a:p>
            <a:pPr eaLnBrk="1" hangingPunct="1">
              <a:lnSpc>
                <a:spcPct val="85000"/>
              </a:lnSpc>
            </a:pPr>
            <a:r>
              <a:rPr lang="en-GB" altLang="en-US"/>
              <a:t>The admissions officers of the Higher Education Institutions (HEI’s) tell CAO how many places are to be offered on each course</a:t>
            </a:r>
          </a:p>
          <a:p>
            <a:pPr eaLnBrk="1" hangingPunct="1">
              <a:lnSpc>
                <a:spcPct val="85000"/>
              </a:lnSpc>
              <a:buFont typeface="Brush Script MT" panose="03060802040406070304" pitchFamily="66" charset="0"/>
              <a:buNone/>
            </a:pPr>
            <a:endParaRPr lang="en-GB" altLang="en-US"/>
          </a:p>
          <a:p>
            <a:pPr eaLnBrk="1" hangingPunct="1">
              <a:lnSpc>
                <a:spcPct val="85000"/>
              </a:lnSpc>
            </a:pPr>
            <a:r>
              <a:rPr lang="en-GB" altLang="en-US"/>
              <a:t>CAO then makes offers to the required number of applicants on each course starting with the applicant with the highest points and working down until enough places have been offered.</a:t>
            </a:r>
          </a:p>
          <a:p>
            <a:pPr eaLnBrk="1" hangingPunct="1">
              <a:lnSpc>
                <a:spcPct val="90000"/>
              </a:lnSpc>
              <a:buFont typeface="Brush Script MT" panose="03060802040406070304" pitchFamily="66" charset="0"/>
              <a:buNone/>
            </a:pPr>
            <a:endParaRPr lang="en-IE"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5FFC734D-5CCD-40E0-841D-08750391651F}"/>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F47E5192-96C8-4AE0-BD9D-069C73DDF871}"/>
              </a:ext>
            </a:extLst>
          </p:cNvPr>
          <p:cNvSpPr>
            <a:spLocks noGrp="1"/>
          </p:cNvSpPr>
          <p:nvPr>
            <p:ph idx="1"/>
          </p:nvPr>
        </p:nvSpPr>
        <p:spPr>
          <a:xfrm>
            <a:off x="1463675" y="1484313"/>
            <a:ext cx="6196013" cy="4238625"/>
          </a:xfrm>
        </p:spPr>
        <p:txBody>
          <a:bodyPr rtlCol="0">
            <a:normAutofit/>
          </a:bodyPr>
          <a:lstStyle/>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Should some applicants decline their offers these places become available in the next round of offers. They will be offered to the next applicants on the order of merit list.</a:t>
            </a:r>
          </a:p>
          <a:p>
            <a:pPr marL="333375" indent="-333375" defTabSz="449263" eaLnBrk="1" fontAlgn="auto" hangingPunct="1">
              <a:lnSpc>
                <a:spcPct val="95000"/>
              </a:lnSpc>
              <a:spcAft>
                <a:spcPts val="0"/>
              </a:spcAft>
              <a:buFont typeface="Brush Script MT" panose="03060802040406070304"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p>
          <a:p>
            <a:pPr marL="333375" indent="-333375" defTabSz="449263" eaLnBrk="1" fontAlgn="auto" hangingPunct="1">
              <a:lnSpc>
                <a:spcPct val="95000"/>
              </a:lnSpc>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t>This process continues until all the places on the course are filled or until all the eligible applicants on the order of merit list have been offered places.</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934F2190-38BF-48EA-891A-6FB39AA1F8BF}"/>
              </a:ext>
            </a:extLst>
          </p:cNvPr>
          <p:cNvSpPr>
            <a:spLocks noGrp="1"/>
          </p:cNvSpPr>
          <p:nvPr>
            <p:ph type="title"/>
          </p:nvPr>
        </p:nvSpPr>
        <p:spPr/>
        <p:txBody>
          <a:bodyPr/>
          <a:lstStyle/>
          <a:p>
            <a:pPr eaLnBrk="1" hangingPunct="1"/>
            <a:endParaRPr lang="en-IE" altLang="en-US"/>
          </a:p>
        </p:txBody>
      </p:sp>
      <p:pic>
        <p:nvPicPr>
          <p:cNvPr id="39939" name="Picture 2">
            <a:extLst>
              <a:ext uri="{FF2B5EF4-FFF2-40B4-BE49-F238E27FC236}">
                <a16:creationId xmlns:a16="http://schemas.microsoft.com/office/drawing/2014/main" xmlns="" id="{D4C2417E-99D3-4561-87DC-0090AA7A65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765175"/>
            <a:ext cx="6911975" cy="3271838"/>
          </a:xfrm>
        </p:spPr>
      </p:pic>
      <p:sp>
        <p:nvSpPr>
          <p:cNvPr id="39940" name="Rectangle 4">
            <a:extLst>
              <a:ext uri="{FF2B5EF4-FFF2-40B4-BE49-F238E27FC236}">
                <a16:creationId xmlns:a16="http://schemas.microsoft.com/office/drawing/2014/main" xmlns="" id="{C4EFB180-84F6-4943-B95A-951BB23491EC}"/>
              </a:ext>
            </a:extLst>
          </p:cNvPr>
          <p:cNvSpPr>
            <a:spLocks noChangeArrowheads="1"/>
          </p:cNvSpPr>
          <p:nvPr/>
        </p:nvSpPr>
        <p:spPr bwMode="auto">
          <a:xfrm>
            <a:off x="755650" y="4365625"/>
            <a:ext cx="770413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defRPr>
            </a:lvl1pPr>
            <a:lvl2pPr marL="742950" indent="-285750">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defRPr>
            </a:lvl2pPr>
            <a:lvl3pPr marL="1143000" indent="-228600">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defRPr>
            </a:lvl3pPr>
            <a:lvl4pPr marL="1600200" indent="-228600">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defRPr>
            </a:lvl4pPr>
            <a:lvl5pPr marL="2057400" indent="-228600">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defRPr>
            </a:lvl9pPr>
          </a:lstStyle>
          <a:p>
            <a:pPr algn="ctr" eaLnBrk="1" hangingPunct="1">
              <a:lnSpc>
                <a:spcPct val="95000"/>
              </a:lnSpc>
              <a:spcBef>
                <a:spcPts val="800"/>
              </a:spcBef>
              <a:buClr>
                <a:srgbClr val="000066"/>
              </a:buClr>
              <a:buSzPct val="100000"/>
              <a:buFont typeface="Times New Roman" panose="02020603050405020304" pitchFamily="18" charset="0"/>
              <a:buNone/>
            </a:pPr>
            <a:r>
              <a:rPr lang="en-GB" altLang="en-US">
                <a:solidFill>
                  <a:srgbClr val="FF0000"/>
                </a:solidFill>
                <a:latin typeface="Times New Roman" panose="02020603050405020304" pitchFamily="18" charset="0"/>
              </a:rPr>
              <a:t>These are the applicants for CK101 Arts in UCC</a:t>
            </a:r>
            <a:r>
              <a:rPr lang="en-GB" altLang="en-US">
                <a:latin typeface="Times New Roman" panose="02020603050405020304" pitchFamily="18" charset="0"/>
              </a:rPr>
              <a:t>. </a:t>
            </a:r>
          </a:p>
          <a:p>
            <a:pPr algn="just" eaLnBrk="1" hangingPunct="1">
              <a:lnSpc>
                <a:spcPct val="95000"/>
              </a:lnSpc>
              <a:spcBef>
                <a:spcPts val="800"/>
              </a:spcBef>
              <a:buClr>
                <a:srgbClr val="000066"/>
              </a:buClr>
              <a:buSzPct val="100000"/>
              <a:buFont typeface="Times New Roman" panose="02020603050405020304" pitchFamily="18" charset="0"/>
              <a:buNone/>
            </a:pPr>
            <a:r>
              <a:rPr lang="en-GB" altLang="en-US">
                <a:latin typeface="Times New Roman" panose="02020603050405020304" pitchFamily="18" charset="0"/>
              </a:rPr>
              <a:t>The examination results have not yet been released, so these applicants are in no particular order. We are going to trace the progress of the applicant marked in </a:t>
            </a:r>
            <a:r>
              <a:rPr lang="en-GB" altLang="en-US">
                <a:solidFill>
                  <a:srgbClr val="FF0000"/>
                </a:solidFill>
                <a:latin typeface="Times New Roman" panose="02020603050405020304" pitchFamily="18" charset="0"/>
              </a:rPr>
              <a:t>red</a:t>
            </a:r>
            <a:r>
              <a:rPr lang="en-GB" altLang="en-US">
                <a:latin typeface="Times New Roman" panose="02020603050405020304" pitchFamily="18"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ECEBEFC6-1840-4F75-A32D-0ADDBD39FE5D}"/>
              </a:ext>
            </a:extLst>
          </p:cNvPr>
          <p:cNvSpPr>
            <a:spLocks noGrp="1"/>
          </p:cNvSpPr>
          <p:nvPr>
            <p:ph type="title"/>
          </p:nvPr>
        </p:nvSpPr>
        <p:spPr/>
        <p:txBody>
          <a:bodyPr/>
          <a:lstStyle/>
          <a:p>
            <a:pPr eaLnBrk="1" hangingPunct="1"/>
            <a:endParaRPr lang="en-IE" altLang="en-US"/>
          </a:p>
        </p:txBody>
      </p:sp>
      <p:sp>
        <p:nvSpPr>
          <p:cNvPr id="40963" name="Content Placeholder 2">
            <a:extLst>
              <a:ext uri="{FF2B5EF4-FFF2-40B4-BE49-F238E27FC236}">
                <a16:creationId xmlns:a16="http://schemas.microsoft.com/office/drawing/2014/main" xmlns="" id="{A46F323C-878B-4B0A-BE54-583F08212AC9}"/>
              </a:ext>
            </a:extLst>
          </p:cNvPr>
          <p:cNvSpPr>
            <a:spLocks noGrp="1"/>
          </p:cNvSpPr>
          <p:nvPr>
            <p:ph idx="1"/>
          </p:nvPr>
        </p:nvSpPr>
        <p:spPr>
          <a:xfrm>
            <a:off x="827088" y="3573463"/>
            <a:ext cx="7416800" cy="2447925"/>
          </a:xfrm>
        </p:spPr>
        <p:txBody>
          <a:bodyPr/>
          <a:lstStyle/>
          <a:p>
            <a:pPr marL="0" indent="0" eaLnBrk="1" hangingPunct="1">
              <a:buFont typeface="Brush Script MT" panose="03060802040406070304" pitchFamily="66" charset="0"/>
              <a:buNone/>
            </a:pPr>
            <a:r>
              <a:rPr lang="en-GB" altLang="en-US">
                <a:latin typeface="Times New Roman" panose="02020603050405020304" pitchFamily="18" charset="0"/>
              </a:rPr>
              <a:t>Applicants are placed in a queue for each course they applied for, their position in the queue is determined by their points. The applicant with the highest points is placed at the top of the queue. The points achieved by the applicant in red determines her position in the queue for each course she applied to.</a:t>
            </a:r>
            <a:endParaRPr lang="en-IE" altLang="en-US"/>
          </a:p>
        </p:txBody>
      </p:sp>
      <p:pic>
        <p:nvPicPr>
          <p:cNvPr id="40964" name="Picture 6">
            <a:extLst>
              <a:ext uri="{FF2B5EF4-FFF2-40B4-BE49-F238E27FC236}">
                <a16:creationId xmlns:a16="http://schemas.microsoft.com/office/drawing/2014/main" xmlns="" id="{245FA081-F29A-4149-AF4F-DCD671F09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75247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DD653F69-FACC-40AF-8E69-BC13DAFBDED0}"/>
              </a:ext>
            </a:extLst>
          </p:cNvPr>
          <p:cNvSpPr>
            <a:spLocks noGrp="1"/>
          </p:cNvSpPr>
          <p:nvPr>
            <p:ph type="title"/>
          </p:nvPr>
        </p:nvSpPr>
        <p:spPr/>
        <p:txBody>
          <a:bodyPr/>
          <a:lstStyle/>
          <a:p>
            <a:pPr algn="l" eaLnBrk="1" hangingPunct="1"/>
            <a:endParaRPr lang="en-IE" altLang="en-US" sz="2400"/>
          </a:p>
        </p:txBody>
      </p:sp>
      <p:sp>
        <p:nvSpPr>
          <p:cNvPr id="41987" name="Content Placeholder 2">
            <a:extLst>
              <a:ext uri="{FF2B5EF4-FFF2-40B4-BE49-F238E27FC236}">
                <a16:creationId xmlns:a16="http://schemas.microsoft.com/office/drawing/2014/main" xmlns="" id="{6C9E71B6-F05C-4B54-9335-2F9AC056EBE7}"/>
              </a:ext>
            </a:extLst>
          </p:cNvPr>
          <p:cNvSpPr>
            <a:spLocks noGrp="1"/>
          </p:cNvSpPr>
          <p:nvPr>
            <p:ph idx="1"/>
          </p:nvPr>
        </p:nvSpPr>
        <p:spPr>
          <a:xfrm>
            <a:off x="900113" y="3573463"/>
            <a:ext cx="7343775" cy="2149475"/>
          </a:xfrm>
        </p:spPr>
        <p:txBody>
          <a:bodyPr/>
          <a:lstStyle/>
          <a:p>
            <a:pPr eaLnBrk="1" hangingPunct="1">
              <a:lnSpc>
                <a:spcPct val="95000"/>
              </a:lnSpc>
              <a:spcBef>
                <a:spcPct val="0"/>
              </a:spcBef>
              <a:buClr>
                <a:srgbClr val="000066"/>
              </a:buClr>
              <a:buSzPct val="100000"/>
              <a:buFont typeface="Times New Roman" panose="02020603050405020304" pitchFamily="18" charset="0"/>
              <a:buNone/>
            </a:pPr>
            <a:r>
              <a:rPr lang="en-GB" altLang="en-US">
                <a:latin typeface="Times New Roman" panose="02020603050405020304" pitchFamily="18" charset="0"/>
              </a:rPr>
              <a:t>The applicants marked in green have enough points to be   offered places. </a:t>
            </a:r>
          </a:p>
          <a:p>
            <a:pPr eaLnBrk="1" hangingPunct="1">
              <a:lnSpc>
                <a:spcPct val="95000"/>
              </a:lnSpc>
              <a:spcBef>
                <a:spcPct val="0"/>
              </a:spcBef>
              <a:buClr>
                <a:srgbClr val="000066"/>
              </a:buClr>
              <a:buSzPct val="100000"/>
              <a:buFont typeface="Times New Roman" panose="02020603050405020304" pitchFamily="18" charset="0"/>
              <a:buNone/>
            </a:pPr>
            <a:endParaRPr lang="en-GB" altLang="en-US">
              <a:latin typeface="Times New Roman" panose="02020603050405020304" pitchFamily="18" charset="0"/>
            </a:endParaRPr>
          </a:p>
          <a:p>
            <a:pPr eaLnBrk="1" hangingPunct="1">
              <a:lnSpc>
                <a:spcPct val="95000"/>
              </a:lnSpc>
              <a:spcBef>
                <a:spcPct val="0"/>
              </a:spcBef>
              <a:buClr>
                <a:srgbClr val="000066"/>
              </a:buClr>
              <a:buSzPct val="100000"/>
              <a:buFont typeface="Times New Roman" panose="02020603050405020304" pitchFamily="18" charset="0"/>
              <a:buNone/>
            </a:pPr>
            <a:r>
              <a:rPr lang="en-GB" altLang="en-US">
                <a:latin typeface="Times New Roman" panose="02020603050405020304" pitchFamily="18" charset="0"/>
              </a:rPr>
              <a:t>The applicant marked in red has enough points for her second preference</a:t>
            </a:r>
            <a:endParaRPr lang="en-IE" altLang="en-US"/>
          </a:p>
        </p:txBody>
      </p:sp>
      <p:pic>
        <p:nvPicPr>
          <p:cNvPr id="41988" name="Picture 6">
            <a:extLst>
              <a:ext uri="{FF2B5EF4-FFF2-40B4-BE49-F238E27FC236}">
                <a16:creationId xmlns:a16="http://schemas.microsoft.com/office/drawing/2014/main" xmlns="" id="{69F950E1-78A6-49CF-BF65-62F523EA9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3437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7ABC3-5F6F-45E4-B5BF-31936A6DA122}"/>
              </a:ext>
            </a:extLst>
          </p:cNvPr>
          <p:cNvSpPr>
            <a:spLocks noGrp="1"/>
          </p:cNvSpPr>
          <p:nvPr>
            <p:ph type="title"/>
          </p:nvPr>
        </p:nvSpPr>
        <p:spPr>
          <a:xfrm>
            <a:off x="1095375" y="817563"/>
            <a:ext cx="6964363" cy="2035175"/>
          </a:xfrm>
        </p:spPr>
        <p:txBody>
          <a:bodyPr rtlCol="0">
            <a:normAutofit fontScale="90000"/>
          </a:bodyPr>
          <a:lstStyle/>
          <a:p>
            <a:pPr algn="l" eaLnBrk="1" fontAlgn="auto" hangingPunct="1">
              <a:spcAft>
                <a:spcPts val="0"/>
              </a:spcAft>
              <a:defRPr/>
            </a:pPr>
            <a:r>
              <a:rPr lang="en-GB" altLang="en-US" sz="2400" dirty="0">
                <a:latin typeface="Times New Roman" pitchFamily="18" charset="0"/>
                <a:ea typeface="Lucida Sans Unicode" pitchFamily="34" charset="0"/>
                <a:cs typeface="Lucida Sans Unicode" pitchFamily="34" charset="0"/>
              </a:rPr>
              <a:t/>
            </a:r>
            <a:br>
              <a:rPr lang="en-GB" altLang="en-US" sz="2400" dirty="0">
                <a:latin typeface="Times New Roman" pitchFamily="18" charset="0"/>
                <a:ea typeface="Lucida Sans Unicode" pitchFamily="34" charset="0"/>
                <a:cs typeface="Lucida Sans Unicode" pitchFamily="34" charset="0"/>
              </a:rPr>
            </a:br>
            <a:r>
              <a:rPr lang="en-GB" altLang="en-US" sz="2400" dirty="0">
                <a:latin typeface="Times New Roman" pitchFamily="18" charset="0"/>
                <a:ea typeface="Lucida Sans Unicode" pitchFamily="34" charset="0"/>
                <a:cs typeface="Lucida Sans Unicode" pitchFamily="34" charset="0"/>
              </a:rPr>
              <a:t>The applicant in </a:t>
            </a:r>
            <a:r>
              <a:rPr lang="en-GB" altLang="en-US" sz="2400" dirty="0">
                <a:solidFill>
                  <a:srgbClr val="FF0000"/>
                </a:solidFill>
                <a:latin typeface="Times New Roman" pitchFamily="18" charset="0"/>
                <a:ea typeface="Lucida Sans Unicode" pitchFamily="34" charset="0"/>
                <a:cs typeface="Lucida Sans Unicode" pitchFamily="34" charset="0"/>
              </a:rPr>
              <a:t>red</a:t>
            </a:r>
            <a:r>
              <a:rPr lang="en-GB" altLang="en-US" sz="2400" dirty="0">
                <a:latin typeface="Times New Roman" pitchFamily="18" charset="0"/>
                <a:ea typeface="Lucida Sans Unicode" pitchFamily="34" charset="0"/>
                <a:cs typeface="Lucida Sans Unicode" pitchFamily="34" charset="0"/>
              </a:rPr>
              <a:t> is offered her second preference, the highest preference course that she has enough points for, and she will now disappear from the queue in all of her lower choices. Placing DN201 as her second preference meant that she would prefer to receive an offer on DN201 than on any other course except CK101 - which is her first preference.</a:t>
            </a:r>
            <a:br>
              <a:rPr lang="en-GB" altLang="en-US" sz="2400" dirty="0">
                <a:latin typeface="Times New Roman" pitchFamily="18" charset="0"/>
                <a:ea typeface="Lucida Sans Unicode" pitchFamily="34" charset="0"/>
                <a:cs typeface="Lucida Sans Unicode" pitchFamily="34" charset="0"/>
              </a:rPr>
            </a:br>
            <a:endParaRPr lang="en-IE" sz="2400" dirty="0"/>
          </a:p>
        </p:txBody>
      </p:sp>
      <p:pic>
        <p:nvPicPr>
          <p:cNvPr id="43011" name="Picture 2">
            <a:extLst>
              <a:ext uri="{FF2B5EF4-FFF2-40B4-BE49-F238E27FC236}">
                <a16:creationId xmlns:a16="http://schemas.microsoft.com/office/drawing/2014/main" xmlns="" id="{58818307-AE15-4286-9D7B-4B02A370D2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583"/>
          <a:stretch>
            <a:fillRect/>
          </a:stretch>
        </p:blipFill>
        <p:spPr>
          <a:xfrm>
            <a:off x="1187450" y="3284538"/>
            <a:ext cx="6840538" cy="2438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A587F1AE-C52A-4CF3-8529-8C18F88ACB8E}"/>
              </a:ext>
            </a:extLst>
          </p:cNvPr>
          <p:cNvSpPr>
            <a:spLocks noGrp="1"/>
          </p:cNvSpPr>
          <p:nvPr>
            <p:ph type="title"/>
          </p:nvPr>
        </p:nvSpPr>
        <p:spPr/>
        <p:txBody>
          <a:bodyPr/>
          <a:lstStyle/>
          <a:p>
            <a:pPr eaLnBrk="1" hangingPunct="1"/>
            <a:endParaRPr lang="en-IE" altLang="en-US"/>
          </a:p>
        </p:txBody>
      </p:sp>
      <p:pic>
        <p:nvPicPr>
          <p:cNvPr id="44035" name="Content Placeholder 3">
            <a:extLst>
              <a:ext uri="{FF2B5EF4-FFF2-40B4-BE49-F238E27FC236}">
                <a16:creationId xmlns:a16="http://schemas.microsoft.com/office/drawing/2014/main" xmlns="" id="{BFF01240-B9BB-4168-90EF-4B5E67EB01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583" b="26111"/>
          <a:stretch>
            <a:fillRect/>
          </a:stretch>
        </p:blipFill>
        <p:spPr>
          <a:xfrm>
            <a:off x="1042988" y="836613"/>
            <a:ext cx="7058025" cy="1584325"/>
          </a:xfrm>
        </p:spPr>
      </p:pic>
      <p:sp>
        <p:nvSpPr>
          <p:cNvPr id="5" name="Rectangle 4">
            <a:extLst>
              <a:ext uri="{FF2B5EF4-FFF2-40B4-BE49-F238E27FC236}">
                <a16:creationId xmlns:a16="http://schemas.microsoft.com/office/drawing/2014/main" xmlns="" id="{B05EE72E-5A0C-4207-A46C-E6CE24852467}"/>
              </a:ext>
            </a:extLst>
          </p:cNvPr>
          <p:cNvSpPr/>
          <p:nvPr/>
        </p:nvSpPr>
        <p:spPr>
          <a:xfrm>
            <a:off x="1042988" y="1887538"/>
            <a:ext cx="7058025" cy="4164012"/>
          </a:xfrm>
          <a:prstGeom prst="rect">
            <a:avLst/>
          </a:prstGeom>
        </p:spPr>
        <p:txBody>
          <a:bodyPr>
            <a:spAutoFit/>
          </a:bodyPr>
          <a:lstStyle/>
          <a:p>
            <a:pPr algn="just" eaLnBrk="1" fontAlgn="auto" hangingPunct="1">
              <a:lnSpc>
                <a:spcPct val="90000"/>
              </a:lnSpc>
              <a:spcAft>
                <a:spcPts val="0"/>
              </a:spcAft>
              <a:buClr>
                <a:srgbClr val="000066"/>
              </a:buClr>
              <a:buSzPct val="100000"/>
              <a:buFont typeface="Times New Roman" pitchFamily="18" charset="0"/>
              <a:buNone/>
              <a:defRPr/>
            </a:pPr>
            <a:endParaRPr lang="en-GB" altLang="en-US" dirty="0">
              <a:latin typeface="Times New Roman" pitchFamily="18" charset="0"/>
              <a:ea typeface="Lucida Sans Unicode" pitchFamily="34" charset="0"/>
              <a:cs typeface="Lucida Sans Unicode" pitchFamily="34" charset="0"/>
            </a:endParaRPr>
          </a:p>
          <a:p>
            <a:pPr algn="just" eaLnBrk="1" fontAlgn="auto" hangingPunct="1">
              <a:lnSpc>
                <a:spcPct val="90000"/>
              </a:lnSpc>
              <a:spcAft>
                <a:spcPts val="0"/>
              </a:spcAft>
              <a:buClr>
                <a:srgbClr val="000066"/>
              </a:buClr>
              <a:buSzPct val="100000"/>
              <a:buFont typeface="Times New Roman" pitchFamily="18" charset="0"/>
              <a:buNone/>
              <a:defRPr/>
            </a:pPr>
            <a:endParaRPr lang="en-GB" altLang="en-US" dirty="0">
              <a:latin typeface="Times New Roman" pitchFamily="18" charset="0"/>
              <a:ea typeface="Lucida Sans Unicode" pitchFamily="34" charset="0"/>
              <a:cs typeface="Lucida Sans Unicode" pitchFamily="34" charset="0"/>
            </a:endParaRPr>
          </a:p>
          <a:p>
            <a:pPr algn="just" eaLnBrk="1" fontAlgn="auto" hangingPunct="1">
              <a:lnSpc>
                <a:spcPct val="90000"/>
              </a:lnSpc>
              <a:spcAft>
                <a:spcPts val="0"/>
              </a:spcAft>
              <a:buClr>
                <a:srgbClr val="000066"/>
              </a:buClr>
              <a:buSzPct val="100000"/>
              <a:buFont typeface="Times New Roman" pitchFamily="18" charset="0"/>
              <a:buNone/>
              <a:defRPr/>
            </a:pPr>
            <a:endParaRPr lang="en-GB" altLang="en-US" dirty="0">
              <a:latin typeface="Times New Roman" pitchFamily="18" charset="0"/>
              <a:ea typeface="Lucida Sans Unicode" pitchFamily="34" charset="0"/>
              <a:cs typeface="Lucida Sans Unicode" pitchFamily="34" charset="0"/>
            </a:endParaRPr>
          </a:p>
          <a:p>
            <a:pPr marL="342900" indent="-342900" algn="just" eaLnBrk="1" fontAlgn="auto" hangingPunct="1">
              <a:lnSpc>
                <a:spcPct val="90000"/>
              </a:lnSpc>
              <a:spcAft>
                <a:spcPts val="0"/>
              </a:spcAft>
              <a:buClr>
                <a:srgbClr val="000066"/>
              </a:buClr>
              <a:buSzPct val="100000"/>
              <a:buFont typeface="Arial" panose="020B0604020202020204" pitchFamily="34" charset="0"/>
              <a:buChar char="•"/>
              <a:defRPr/>
            </a:pPr>
            <a:r>
              <a:rPr lang="en-GB" altLang="en-US" sz="2400" dirty="0">
                <a:latin typeface="Times New Roman" pitchFamily="18" charset="0"/>
                <a:ea typeface="Lucida Sans Unicode" pitchFamily="34" charset="0"/>
                <a:cs typeface="Lucida Sans Unicode" pitchFamily="34" charset="0"/>
              </a:rPr>
              <a:t>Having been offered her second preference she must now decide to accept it or to do nothing. If she does not accept the offer the place will be offered to another applicant in the next round of offers. </a:t>
            </a:r>
          </a:p>
          <a:p>
            <a:pPr algn="just" eaLnBrk="1" fontAlgn="auto" hangingPunct="1">
              <a:lnSpc>
                <a:spcPct val="90000"/>
              </a:lnSpc>
              <a:spcAft>
                <a:spcPts val="0"/>
              </a:spcAft>
              <a:buClr>
                <a:srgbClr val="000066"/>
              </a:buClr>
              <a:buSzPct val="100000"/>
              <a:buFont typeface="Times New Roman" pitchFamily="18" charset="0"/>
              <a:buNone/>
              <a:defRPr/>
            </a:pPr>
            <a:endParaRPr lang="en-GB" altLang="en-US" sz="2400" dirty="0">
              <a:latin typeface="Times New Roman" pitchFamily="18" charset="0"/>
              <a:ea typeface="Lucida Sans Unicode" pitchFamily="34" charset="0"/>
              <a:cs typeface="Lucida Sans Unicode" pitchFamily="34" charset="0"/>
            </a:endParaRPr>
          </a:p>
          <a:p>
            <a:pPr marL="285750" indent="-285750" algn="just" eaLnBrk="1" fontAlgn="auto" hangingPunct="1">
              <a:lnSpc>
                <a:spcPct val="90000"/>
              </a:lnSpc>
              <a:spcAft>
                <a:spcPts val="0"/>
              </a:spcAft>
              <a:buClr>
                <a:srgbClr val="000066"/>
              </a:buClr>
              <a:buSzPct val="100000"/>
              <a:buFont typeface="Arial" panose="020B0604020202020204" pitchFamily="34" charset="0"/>
              <a:buChar char="•"/>
              <a:defRPr/>
            </a:pPr>
            <a:r>
              <a:rPr lang="en-GB" altLang="en-US" sz="2400" dirty="0">
                <a:latin typeface="Times New Roman" pitchFamily="18" charset="0"/>
                <a:ea typeface="Lucida Sans Unicode" pitchFamily="34" charset="0"/>
                <a:cs typeface="Lucida Sans Unicode" pitchFamily="34" charset="0"/>
              </a:rPr>
              <a:t>Regardless of whether she accepts or not she will still be considered for an offer on her first preference </a:t>
            </a:r>
            <a:r>
              <a:rPr lang="en-GB" altLang="en-US" sz="2400" b="1" i="1" dirty="0">
                <a:latin typeface="Times New Roman" pitchFamily="18" charset="0"/>
                <a:ea typeface="Lucida Sans Unicode" pitchFamily="34" charset="0"/>
                <a:cs typeface="Lucida Sans Unicode" pitchFamily="34" charset="0"/>
              </a:rPr>
              <a:t>if </a:t>
            </a:r>
            <a:r>
              <a:rPr lang="en-GB" altLang="en-US" sz="2400" dirty="0">
                <a:latin typeface="Times New Roman" pitchFamily="18" charset="0"/>
                <a:ea typeface="Lucida Sans Unicode" pitchFamily="34" charset="0"/>
                <a:cs typeface="Lucida Sans Unicode" pitchFamily="34" charset="0"/>
              </a:rPr>
              <a:t>a place becomes available. In second round offers, one more offer was made on CK101 and our applicant is now at the top of the queue.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AB3FB-DFB6-48C7-B1C6-8447F00E3107}"/>
              </a:ext>
            </a:extLst>
          </p:cNvPr>
          <p:cNvSpPr>
            <a:spLocks noGrp="1"/>
          </p:cNvSpPr>
          <p:nvPr>
            <p:ph type="title"/>
          </p:nvPr>
        </p:nvSpPr>
        <p:spPr>
          <a:xfrm>
            <a:off x="1095375" y="817563"/>
            <a:ext cx="6964363" cy="1963737"/>
          </a:xfrm>
        </p:spPr>
        <p:txBody>
          <a:bodyPr rtlCol="0">
            <a:normAutofit fontScale="90000"/>
          </a:bodyPr>
          <a:lstStyle/>
          <a:p>
            <a:pPr algn="l" eaLnBrk="1" fontAlgn="auto" hangingPunct="1">
              <a:lnSpc>
                <a:spcPct val="90000"/>
              </a:lnSpc>
              <a:spcAft>
                <a:spcPts val="0"/>
              </a:spcAft>
              <a:defRPr/>
            </a:pPr>
            <a:r>
              <a:rPr lang="en-GB" altLang="en-US" sz="2400" dirty="0">
                <a:latin typeface="Times New Roman" pitchFamily="18" charset="0"/>
                <a:ea typeface="Lucida Sans Unicode" pitchFamily="34" charset="0"/>
                <a:cs typeface="Lucida Sans Unicode" pitchFamily="34" charset="0"/>
              </a:rPr>
              <a:t/>
            </a:r>
            <a:br>
              <a:rPr lang="en-GB" altLang="en-US" sz="2400" dirty="0">
                <a:latin typeface="Times New Roman" pitchFamily="18" charset="0"/>
                <a:ea typeface="Lucida Sans Unicode" pitchFamily="34" charset="0"/>
                <a:cs typeface="Lucida Sans Unicode" pitchFamily="34" charset="0"/>
              </a:rPr>
            </a:br>
            <a:r>
              <a:rPr lang="en-GB" altLang="en-US" sz="2400" dirty="0">
                <a:latin typeface="Times New Roman" pitchFamily="18" charset="0"/>
                <a:ea typeface="Lucida Sans Unicode" pitchFamily="34" charset="0"/>
                <a:cs typeface="Lucida Sans Unicode" pitchFamily="34" charset="0"/>
              </a:rPr>
              <a:t/>
            </a:r>
            <a:br>
              <a:rPr lang="en-GB" altLang="en-US" sz="2400" dirty="0">
                <a:latin typeface="Times New Roman" pitchFamily="18" charset="0"/>
                <a:ea typeface="Lucida Sans Unicode" pitchFamily="34" charset="0"/>
                <a:cs typeface="Lucida Sans Unicode" pitchFamily="34" charset="0"/>
              </a:rPr>
            </a:br>
            <a:r>
              <a:rPr lang="en-GB" altLang="en-US" sz="2700" dirty="0">
                <a:latin typeface="Times New Roman" pitchFamily="18" charset="0"/>
                <a:ea typeface="Lucida Sans Unicode" pitchFamily="34" charset="0"/>
                <a:cs typeface="Lucida Sans Unicode" pitchFamily="34" charset="0"/>
              </a:rPr>
              <a:t>In the third round of offers two more offers are made on CK101 and our applicant, who was at the top of the queue, now receives an offer. </a:t>
            </a:r>
            <a:br>
              <a:rPr lang="en-GB" altLang="en-US" sz="2700" dirty="0">
                <a:latin typeface="Times New Roman" pitchFamily="18" charset="0"/>
                <a:ea typeface="Lucida Sans Unicode" pitchFamily="34" charset="0"/>
                <a:cs typeface="Lucida Sans Unicode" pitchFamily="34" charset="0"/>
              </a:rPr>
            </a:br>
            <a:r>
              <a:rPr lang="en-GB" altLang="en-US" sz="2700" dirty="0">
                <a:latin typeface="Times New Roman" pitchFamily="18" charset="0"/>
                <a:ea typeface="Lucida Sans Unicode" pitchFamily="34" charset="0"/>
                <a:cs typeface="Lucida Sans Unicode" pitchFamily="34" charset="0"/>
              </a:rPr>
              <a:t/>
            </a:r>
            <a:br>
              <a:rPr lang="en-GB" altLang="en-US" sz="2700" dirty="0">
                <a:latin typeface="Times New Roman" pitchFamily="18" charset="0"/>
                <a:ea typeface="Lucida Sans Unicode" pitchFamily="34" charset="0"/>
                <a:cs typeface="Lucida Sans Unicode" pitchFamily="34" charset="0"/>
              </a:rPr>
            </a:br>
            <a:r>
              <a:rPr lang="en-GB" altLang="en-US" sz="2700" dirty="0">
                <a:latin typeface="Times New Roman" pitchFamily="18" charset="0"/>
                <a:ea typeface="Lucida Sans Unicode" pitchFamily="34" charset="0"/>
                <a:cs typeface="Lucida Sans Unicode" pitchFamily="34" charset="0"/>
              </a:rPr>
              <a:t>She may do nothing and remain in DN201 or she may accept the offer and begin in CK101.</a:t>
            </a:r>
            <a:br>
              <a:rPr lang="en-GB" altLang="en-US" sz="2700" dirty="0">
                <a:latin typeface="Times New Roman" pitchFamily="18" charset="0"/>
                <a:ea typeface="Lucida Sans Unicode" pitchFamily="34" charset="0"/>
                <a:cs typeface="Lucida Sans Unicode" pitchFamily="34" charset="0"/>
              </a:rPr>
            </a:br>
            <a:endParaRPr lang="en-IE" sz="2700" dirty="0"/>
          </a:p>
        </p:txBody>
      </p:sp>
      <p:pic>
        <p:nvPicPr>
          <p:cNvPr id="45059" name="Picture 2">
            <a:extLst>
              <a:ext uri="{FF2B5EF4-FFF2-40B4-BE49-F238E27FC236}">
                <a16:creationId xmlns:a16="http://schemas.microsoft.com/office/drawing/2014/main" xmlns="" id="{CF006B18-34AF-43B1-8D3B-A66780AB79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583" b="26111"/>
          <a:stretch>
            <a:fillRect/>
          </a:stretch>
        </p:blipFill>
        <p:spPr>
          <a:xfrm>
            <a:off x="971550" y="3022600"/>
            <a:ext cx="7129463" cy="26019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ACF5068C-EB24-49EA-8DBB-1BC9E3A1D26D}"/>
              </a:ext>
            </a:extLst>
          </p:cNvPr>
          <p:cNvSpPr>
            <a:spLocks noGrp="1"/>
          </p:cNvSpPr>
          <p:nvPr>
            <p:ph type="title"/>
          </p:nvPr>
        </p:nvSpPr>
        <p:spPr/>
        <p:txBody>
          <a:bodyPr/>
          <a:lstStyle/>
          <a:p>
            <a:pPr eaLnBrk="1" hangingPunct="1"/>
            <a:r>
              <a:rPr lang="en-IE" altLang="en-US" sz="3600" b="1">
                <a:solidFill>
                  <a:srgbClr val="FF0000"/>
                </a:solidFill>
              </a:rPr>
              <a:t>CAO Dates &amp; Fees</a:t>
            </a:r>
          </a:p>
        </p:txBody>
      </p:sp>
      <p:sp>
        <p:nvSpPr>
          <p:cNvPr id="9219" name="Content Placeholder 2">
            <a:extLst>
              <a:ext uri="{FF2B5EF4-FFF2-40B4-BE49-F238E27FC236}">
                <a16:creationId xmlns:a16="http://schemas.microsoft.com/office/drawing/2014/main" xmlns="" id="{1001585E-9109-480D-9091-3F3AE6101383}"/>
              </a:ext>
            </a:extLst>
          </p:cNvPr>
          <p:cNvSpPr>
            <a:spLocks noGrp="1"/>
          </p:cNvSpPr>
          <p:nvPr>
            <p:ph idx="1"/>
          </p:nvPr>
        </p:nvSpPr>
        <p:spPr>
          <a:xfrm>
            <a:off x="1258888" y="2119313"/>
            <a:ext cx="6800850" cy="3757612"/>
          </a:xfrm>
        </p:spPr>
        <p:txBody>
          <a:bodyPr/>
          <a:lstStyle/>
          <a:p>
            <a:pPr marL="0" indent="0" eaLnBrk="1" hangingPunct="1">
              <a:buFont typeface="Brush Script MT" panose="03060802040406070304" pitchFamily="66" charset="0"/>
              <a:buNone/>
            </a:pPr>
            <a:r>
              <a:rPr lang="en-IE" altLang="en-US" u="sng"/>
              <a:t>ONLINE APPLICATION</a:t>
            </a:r>
            <a:r>
              <a:rPr lang="en-IE" altLang="en-US"/>
              <a:t>      </a:t>
            </a:r>
            <a:r>
              <a:rPr lang="en-IE" altLang="en-US" u="sng"/>
              <a:t>FEE</a:t>
            </a:r>
            <a:r>
              <a:rPr lang="en-IE" altLang="en-US"/>
              <a:t>     </a:t>
            </a:r>
            <a:r>
              <a:rPr lang="en-IE" altLang="en-US" u="sng"/>
              <a:t>CLOSING DATE</a:t>
            </a:r>
          </a:p>
          <a:p>
            <a:pPr marL="0" indent="0" eaLnBrk="1" hangingPunct="1">
              <a:buFont typeface="Brush Script MT" panose="03060802040406070304" pitchFamily="66" charset="0"/>
              <a:buNone/>
            </a:pPr>
            <a:endParaRPr lang="en-IE" altLang="en-US"/>
          </a:p>
          <a:p>
            <a:pPr marL="0" indent="0" eaLnBrk="1" hangingPunct="1">
              <a:buFont typeface="Brush Script MT" panose="03060802040406070304" pitchFamily="66" charset="0"/>
              <a:buNone/>
            </a:pPr>
            <a:r>
              <a:rPr lang="en-IE" altLang="en-US">
                <a:solidFill>
                  <a:srgbClr val="FF0000"/>
                </a:solidFill>
              </a:rPr>
              <a:t>Discounted Rate	      €30     20</a:t>
            </a:r>
            <a:r>
              <a:rPr lang="en-IE" altLang="en-US" baseline="30000">
                <a:solidFill>
                  <a:srgbClr val="FF0000"/>
                </a:solidFill>
              </a:rPr>
              <a:t>th</a:t>
            </a:r>
            <a:r>
              <a:rPr lang="en-IE" altLang="en-US">
                <a:solidFill>
                  <a:srgbClr val="FF0000"/>
                </a:solidFill>
              </a:rPr>
              <a:t> Jan 2021</a:t>
            </a:r>
          </a:p>
          <a:p>
            <a:pPr marL="0" indent="0" eaLnBrk="1" hangingPunct="1">
              <a:buFont typeface="Brush Script MT" panose="03060802040406070304" pitchFamily="66" charset="0"/>
              <a:buNone/>
            </a:pPr>
            <a:endParaRPr lang="en-IE" altLang="en-US"/>
          </a:p>
          <a:p>
            <a:pPr marL="0" indent="0" eaLnBrk="1" hangingPunct="1">
              <a:buFont typeface="Brush Script MT" panose="03060802040406070304" pitchFamily="66" charset="0"/>
              <a:buNone/>
            </a:pPr>
            <a:r>
              <a:rPr lang="en-IE" altLang="en-US"/>
              <a:t>Normal Application          €45      1</a:t>
            </a:r>
            <a:r>
              <a:rPr lang="en-IE" altLang="en-US" baseline="30000"/>
              <a:t>st</a:t>
            </a:r>
            <a:r>
              <a:rPr lang="en-IE" altLang="en-US"/>
              <a:t> Feb 20201</a:t>
            </a:r>
          </a:p>
          <a:p>
            <a:pPr marL="0" indent="0" eaLnBrk="1" hangingPunct="1">
              <a:buFont typeface="Brush Script MT" panose="03060802040406070304" pitchFamily="66" charset="0"/>
              <a:buNone/>
            </a:pPr>
            <a:endParaRPr lang="en-IE" altLang="en-US"/>
          </a:p>
          <a:p>
            <a:pPr marL="0" indent="0" eaLnBrk="1" hangingPunct="1">
              <a:buFont typeface="Brush Script MT" panose="03060802040406070304" pitchFamily="66" charset="0"/>
              <a:buNone/>
            </a:pPr>
            <a:r>
              <a:rPr lang="en-IE" altLang="en-US"/>
              <a:t>Late Application               €60      5</a:t>
            </a:r>
            <a:r>
              <a:rPr lang="en-IE" altLang="en-US" baseline="30000"/>
              <a:t>th</a:t>
            </a:r>
            <a:r>
              <a:rPr lang="en-IE" altLang="en-US"/>
              <a:t> May 20201</a:t>
            </a:r>
          </a:p>
          <a:p>
            <a:pPr marL="0" indent="0" algn="ctr" eaLnBrk="1" hangingPunct="1">
              <a:buFont typeface="Brush Script MT" panose="03060802040406070304" pitchFamily="66" charset="0"/>
              <a:buNone/>
            </a:pPr>
            <a:r>
              <a:rPr lang="en-IE" altLang="en-US" sz="2000" i="1"/>
              <a:t>(restricted courses cannot be applied for at this time)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48913882-794D-41FE-83BD-27AC3519F0A3}"/>
              </a:ext>
            </a:extLst>
          </p:cNvPr>
          <p:cNvSpPr>
            <a:spLocks noGrp="1"/>
          </p:cNvSpPr>
          <p:nvPr>
            <p:ph type="title"/>
          </p:nvPr>
        </p:nvSpPr>
        <p:spPr/>
        <p:txBody>
          <a:bodyPr/>
          <a:lstStyle/>
          <a:p>
            <a:pPr eaLnBrk="1" hangingPunct="1"/>
            <a:r>
              <a:rPr lang="en-IE" altLang="en-US" sz="3600">
                <a:solidFill>
                  <a:srgbClr val="FF0000"/>
                </a:solidFill>
              </a:rPr>
              <a:t>Genuine Order of Preference</a:t>
            </a:r>
          </a:p>
        </p:txBody>
      </p:sp>
      <p:sp>
        <p:nvSpPr>
          <p:cNvPr id="3" name="Content Placeholder 2">
            <a:extLst>
              <a:ext uri="{FF2B5EF4-FFF2-40B4-BE49-F238E27FC236}">
                <a16:creationId xmlns:a16="http://schemas.microsoft.com/office/drawing/2014/main" xmlns="" id="{EA9E6440-F9E9-46A0-BBAD-07DFE4B540EE}"/>
              </a:ext>
            </a:extLst>
          </p:cNvPr>
          <p:cNvSpPr>
            <a:spLocks noGrp="1"/>
          </p:cNvSpPr>
          <p:nvPr>
            <p:ph idx="1"/>
          </p:nvPr>
        </p:nvSpPr>
        <p:spPr>
          <a:xfrm>
            <a:off x="1463675" y="1844675"/>
            <a:ext cx="6196013" cy="3878263"/>
          </a:xfrm>
        </p:spPr>
        <p:txBody>
          <a:bodyPr rtlCol="0">
            <a:normAutofit lnSpcReduction="10000"/>
          </a:bodyPr>
          <a:lstStyle/>
          <a:p>
            <a:pPr marL="274320" indent="-274320" eaLnBrk="1" fontAlgn="auto" hangingPunct="1">
              <a:lnSpc>
                <a:spcPct val="95000"/>
              </a:lnSpc>
              <a:spcBef>
                <a:spcPts val="800"/>
              </a:spcBef>
              <a:spcAft>
                <a:spcPts val="0"/>
              </a:spcAft>
              <a:buClr>
                <a:srgbClr val="000066"/>
              </a:buClr>
              <a:buSzPct val="100000"/>
              <a:defRPr/>
            </a:pPr>
            <a:r>
              <a:rPr lang="en-GB" altLang="en-US" dirty="0">
                <a:latin typeface="Times New Roman" pitchFamily="18" charset="0"/>
                <a:ea typeface="Lucida Sans Unicode" pitchFamily="34" charset="0"/>
                <a:cs typeface="Lucida Sans Unicode" pitchFamily="34" charset="0"/>
              </a:rPr>
              <a:t>Try not to guess what the points are going to be for the courses you are interested in.</a:t>
            </a:r>
          </a:p>
          <a:p>
            <a:pPr marL="274320" indent="-274320" eaLnBrk="1" fontAlgn="auto" hangingPunct="1">
              <a:lnSpc>
                <a:spcPct val="95000"/>
              </a:lnSpc>
              <a:spcBef>
                <a:spcPts val="800"/>
              </a:spcBef>
              <a:spcAft>
                <a:spcPts val="0"/>
              </a:spcAft>
              <a:buClr>
                <a:srgbClr val="000066"/>
              </a:buClr>
              <a:buSzPct val="100000"/>
              <a:defRPr/>
            </a:pPr>
            <a:endParaRPr lang="en-GB" altLang="en-US" dirty="0">
              <a:latin typeface="Times New Roman" pitchFamily="18" charset="0"/>
              <a:ea typeface="Lucida Sans Unicode" pitchFamily="34" charset="0"/>
              <a:cs typeface="Lucida Sans Unicode" pitchFamily="34" charset="0"/>
            </a:endParaRPr>
          </a:p>
          <a:p>
            <a:pPr marL="274320" indent="-274320" eaLnBrk="1" fontAlgn="auto" hangingPunct="1">
              <a:spcBef>
                <a:spcPts val="800"/>
              </a:spcBef>
              <a:spcAft>
                <a:spcPts val="0"/>
              </a:spcAft>
              <a:buClr>
                <a:srgbClr val="000066"/>
              </a:buClr>
              <a:buSzPct val="100000"/>
              <a:defRPr/>
            </a:pPr>
            <a:r>
              <a:rPr lang="en-GB" altLang="en-US" dirty="0">
                <a:latin typeface="Times New Roman" pitchFamily="18" charset="0"/>
                <a:ea typeface="Lucida Sans Unicode" pitchFamily="34" charset="0"/>
                <a:cs typeface="Lucida Sans Unicode" pitchFamily="34" charset="0"/>
              </a:rPr>
              <a:t>Simply list the courses in genuine order of preference from the highest preference 1, to the lowest preference 10.</a:t>
            </a:r>
          </a:p>
          <a:p>
            <a:pPr marL="274320" indent="-274320" eaLnBrk="1" fontAlgn="auto" hangingPunct="1">
              <a:spcBef>
                <a:spcPts val="800"/>
              </a:spcBef>
              <a:spcAft>
                <a:spcPts val="0"/>
              </a:spcAft>
              <a:buClr>
                <a:srgbClr val="000066"/>
              </a:buClr>
              <a:buSzPct val="100000"/>
              <a:defRPr/>
            </a:pPr>
            <a:endParaRPr lang="en-GB" altLang="en-US" dirty="0">
              <a:latin typeface="Times New Roman" pitchFamily="18" charset="0"/>
              <a:ea typeface="Lucida Sans Unicode" pitchFamily="34" charset="0"/>
              <a:cs typeface="Lucida Sans Unicode" pitchFamily="34" charset="0"/>
            </a:endParaRPr>
          </a:p>
          <a:p>
            <a:pPr marL="274320" indent="-274320" eaLnBrk="1" fontAlgn="auto" hangingPunct="1">
              <a:spcBef>
                <a:spcPts val="800"/>
              </a:spcBef>
              <a:spcAft>
                <a:spcPts val="0"/>
              </a:spcAft>
              <a:buClr>
                <a:srgbClr val="000066"/>
              </a:buClr>
              <a:buSzPct val="100000"/>
              <a:defRPr/>
            </a:pPr>
            <a:r>
              <a:rPr lang="en-GB" altLang="en-US" dirty="0">
                <a:latin typeface="Times New Roman" pitchFamily="18" charset="0"/>
                <a:ea typeface="Lucida Sans Unicode" pitchFamily="34" charset="0"/>
                <a:cs typeface="Lucida Sans Unicode" pitchFamily="34" charset="0"/>
              </a:rPr>
              <a:t>If you are entitled to an offer, you will be offered the highest preference that you are entitled to.</a:t>
            </a:r>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91BE5BF9-EDB2-4082-8694-33FAE3972232}"/>
              </a:ext>
            </a:extLst>
          </p:cNvPr>
          <p:cNvSpPr>
            <a:spLocks noGrp="1"/>
          </p:cNvSpPr>
          <p:nvPr>
            <p:ph type="title"/>
          </p:nvPr>
        </p:nvSpPr>
        <p:spPr/>
        <p:txBody>
          <a:bodyPr/>
          <a:lstStyle/>
          <a:p>
            <a:pPr eaLnBrk="1" hangingPunct="1"/>
            <a:r>
              <a:rPr lang="en-IE" altLang="en-US">
                <a:solidFill>
                  <a:srgbClr val="FF0000"/>
                </a:solidFill>
              </a:rPr>
              <a:t>Access Routes to College</a:t>
            </a:r>
          </a:p>
        </p:txBody>
      </p:sp>
      <p:pic>
        <p:nvPicPr>
          <p:cNvPr id="47107" name="Picture 2" descr="C:\Users\teacher\Pictures\hear.png">
            <a:extLst>
              <a:ext uri="{FF2B5EF4-FFF2-40B4-BE49-F238E27FC236}">
                <a16:creationId xmlns:a16="http://schemas.microsoft.com/office/drawing/2014/main" xmlns="" id="{E56381C1-ACDB-4DE8-83C2-CB5DB61685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2168525"/>
            <a:ext cx="2670175" cy="2089150"/>
          </a:xfrm>
        </p:spPr>
      </p:pic>
      <p:pic>
        <p:nvPicPr>
          <p:cNvPr id="47108" name="Picture 3" descr="C:\Users\teacher\Pictures\dare.png">
            <a:extLst>
              <a:ext uri="{FF2B5EF4-FFF2-40B4-BE49-F238E27FC236}">
                <a16:creationId xmlns:a16="http://schemas.microsoft.com/office/drawing/2014/main" xmlns="" id="{0087AF7F-5001-48B6-AE54-55273E255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213100"/>
            <a:ext cx="25225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F28E3A72-74CE-445A-84C9-5E3B3804B222}"/>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5CCB9723-23E1-4448-889B-FC52DA3041E3}"/>
              </a:ext>
            </a:extLst>
          </p:cNvPr>
          <p:cNvSpPr>
            <a:spLocks noGrp="1"/>
          </p:cNvSpPr>
          <p:nvPr>
            <p:ph idx="1"/>
          </p:nvPr>
        </p:nvSpPr>
        <p:spPr>
          <a:xfrm>
            <a:off x="755650" y="2119313"/>
            <a:ext cx="7488238" cy="4189412"/>
          </a:xfrm>
        </p:spPr>
        <p:txBody>
          <a:bodyPr rtlCol="0">
            <a:normAutofit lnSpcReduction="10000"/>
          </a:bodyPr>
          <a:lstStyle/>
          <a:p>
            <a:pPr marL="274320" indent="-274320" eaLnBrk="1" fontAlgn="auto" hangingPunct="1">
              <a:spcAft>
                <a:spcPts val="0"/>
              </a:spcAft>
              <a:defRPr/>
            </a:pPr>
            <a:r>
              <a:rPr lang="en-IE" dirty="0"/>
              <a:t>DARE: </a:t>
            </a:r>
            <a:r>
              <a:rPr lang="en-IE" dirty="0">
                <a:solidFill>
                  <a:srgbClr val="FF0000"/>
                </a:solidFill>
              </a:rPr>
              <a:t>Disability Access Route to College</a:t>
            </a:r>
          </a:p>
          <a:p>
            <a:pPr marL="274320" indent="-274320" eaLnBrk="1" fontAlgn="auto" hangingPunct="1">
              <a:spcAft>
                <a:spcPts val="0"/>
              </a:spcAft>
              <a:defRPr/>
            </a:pPr>
            <a:endParaRPr lang="en-IE" dirty="0">
              <a:solidFill>
                <a:srgbClr val="FF0000"/>
              </a:solidFill>
            </a:endParaRPr>
          </a:p>
          <a:p>
            <a:pPr marL="274320" indent="-274320" eaLnBrk="1" fontAlgn="auto" hangingPunct="1">
              <a:spcAft>
                <a:spcPts val="0"/>
              </a:spcAft>
              <a:defRPr/>
            </a:pPr>
            <a:r>
              <a:rPr lang="en-IE" dirty="0"/>
              <a:t>Any student that has a specific learning difficulty/disability is encouraged to indicate this on their CAO form.</a:t>
            </a:r>
          </a:p>
          <a:p>
            <a:pPr marL="274320" indent="-274320" eaLnBrk="1" fontAlgn="auto" hangingPunct="1">
              <a:spcAft>
                <a:spcPts val="0"/>
              </a:spcAft>
              <a:buFont typeface="Brush Script MT" panose="03060802040406070304" pitchFamily="66" charset="0"/>
              <a:buNone/>
              <a:defRPr/>
            </a:pPr>
            <a:endParaRPr lang="en-IE" dirty="0"/>
          </a:p>
          <a:p>
            <a:pPr marL="274320" indent="-274320" eaLnBrk="1" fontAlgn="auto" hangingPunct="1">
              <a:spcAft>
                <a:spcPts val="0"/>
              </a:spcAft>
              <a:defRPr/>
            </a:pPr>
            <a:r>
              <a:rPr lang="en-IE" dirty="0">
                <a:solidFill>
                  <a:srgbClr val="FF0000"/>
                </a:solidFill>
              </a:rPr>
              <a:t>SIF</a:t>
            </a:r>
            <a:r>
              <a:rPr lang="en-IE" dirty="0"/>
              <a:t>: Supplementary Information Form</a:t>
            </a:r>
          </a:p>
          <a:p>
            <a:pPr marL="0" indent="0" eaLnBrk="1" fontAlgn="auto" hangingPunct="1">
              <a:spcAft>
                <a:spcPts val="0"/>
              </a:spcAft>
              <a:buFont typeface="Brush Script MT" panose="03060802040406070304" pitchFamily="66" charset="0"/>
              <a:buNone/>
              <a:defRPr/>
            </a:pPr>
            <a:r>
              <a:rPr lang="en-IE" dirty="0">
                <a:solidFill>
                  <a:srgbClr val="FF0000"/>
                </a:solidFill>
              </a:rPr>
              <a:t>		Section A:</a:t>
            </a:r>
            <a:r>
              <a:rPr lang="en-IE" dirty="0"/>
              <a:t> completed by student</a:t>
            </a:r>
          </a:p>
          <a:p>
            <a:pPr marL="0" indent="0" eaLnBrk="1" fontAlgn="auto" hangingPunct="1">
              <a:spcAft>
                <a:spcPts val="0"/>
              </a:spcAft>
              <a:buFont typeface="Brush Script MT" panose="03060802040406070304" pitchFamily="66" charset="0"/>
              <a:buNone/>
              <a:defRPr/>
            </a:pPr>
            <a:r>
              <a:rPr lang="en-IE" dirty="0">
                <a:solidFill>
                  <a:srgbClr val="FF0000"/>
                </a:solidFill>
              </a:rPr>
              <a:t>		Section B</a:t>
            </a:r>
            <a:r>
              <a:rPr lang="en-IE" dirty="0"/>
              <a:t>: completed by school</a:t>
            </a:r>
          </a:p>
          <a:p>
            <a:pPr marL="0" indent="0" eaLnBrk="1" fontAlgn="auto" hangingPunct="1">
              <a:spcAft>
                <a:spcPts val="0"/>
              </a:spcAft>
              <a:buFont typeface="Brush Script MT" panose="03060802040406070304" pitchFamily="66" charset="0"/>
              <a:buNone/>
              <a:defRPr/>
            </a:pPr>
            <a:r>
              <a:rPr lang="en-IE" dirty="0">
                <a:solidFill>
                  <a:srgbClr val="FF0000"/>
                </a:solidFill>
              </a:rPr>
              <a:t>		Section C</a:t>
            </a:r>
            <a:r>
              <a:rPr lang="en-IE" dirty="0"/>
              <a:t>: completed by consultant</a:t>
            </a:r>
          </a:p>
        </p:txBody>
      </p:sp>
      <p:pic>
        <p:nvPicPr>
          <p:cNvPr id="48132" name="Picture 2" descr="C:\Users\teacher\Pictures\dare.png">
            <a:extLst>
              <a:ext uri="{FF2B5EF4-FFF2-40B4-BE49-F238E27FC236}">
                <a16:creationId xmlns:a16="http://schemas.microsoft.com/office/drawing/2014/main" xmlns="" id="{1CA41C13-455E-4A73-9EDB-730CB4471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765175"/>
            <a:ext cx="1800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7523E341-D444-43F0-9A0C-2E20A1F00EA7}"/>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E82EEBEF-D3A6-4484-994E-74176DF6830B}"/>
              </a:ext>
            </a:extLst>
          </p:cNvPr>
          <p:cNvSpPr>
            <a:spLocks noGrp="1"/>
          </p:cNvSpPr>
          <p:nvPr>
            <p:ph idx="1"/>
          </p:nvPr>
        </p:nvSpPr>
        <p:spPr>
          <a:xfrm>
            <a:off x="900113" y="2060575"/>
            <a:ext cx="7488237" cy="3662363"/>
          </a:xfrm>
        </p:spPr>
        <p:txBody>
          <a:bodyPr rtlCol="0">
            <a:normAutofit/>
          </a:bodyPr>
          <a:lstStyle/>
          <a:p>
            <a:pPr marL="274320" indent="-274320" eaLnBrk="1" fontAlgn="auto" hangingPunct="1">
              <a:spcAft>
                <a:spcPts val="0"/>
              </a:spcAft>
              <a:buFont typeface="Brush Script MT" panose="03060802040406070304" pitchFamily="66" charset="0"/>
              <a:buNone/>
              <a:defRPr/>
            </a:pPr>
            <a:r>
              <a:rPr lang="en-GB" dirty="0"/>
              <a:t>Who is eligible to apply?</a:t>
            </a:r>
          </a:p>
          <a:p>
            <a:pPr marL="274320" indent="-274320" eaLnBrk="1" fontAlgn="auto" hangingPunct="1">
              <a:spcAft>
                <a:spcPts val="0"/>
              </a:spcAft>
              <a:buFont typeface="Brush Script MT" panose="03060802040406070304" pitchFamily="66" charset="0"/>
              <a:buNone/>
              <a:defRPr/>
            </a:pPr>
            <a:r>
              <a:rPr lang="en-GB" b="1" dirty="0"/>
              <a:t>Financial Indicators		Social &amp;Cultural Indicators</a:t>
            </a:r>
          </a:p>
          <a:p>
            <a:pPr marL="0" indent="0" eaLnBrk="1" fontAlgn="auto" hangingPunct="1">
              <a:spcAft>
                <a:spcPts val="0"/>
              </a:spcAft>
              <a:buFont typeface="Brush Script MT" panose="03060802040406070304" pitchFamily="66" charset="0"/>
              <a:buNone/>
              <a:defRPr/>
            </a:pPr>
            <a:r>
              <a:rPr lang="en-GB" dirty="0"/>
              <a:t>1. Income		            4. Socio-Economic Group</a:t>
            </a:r>
          </a:p>
          <a:p>
            <a:pPr marL="0" indent="0" eaLnBrk="1" fontAlgn="auto" hangingPunct="1">
              <a:spcAft>
                <a:spcPts val="0"/>
              </a:spcAft>
              <a:buFont typeface="Brush Script MT" panose="03060802040406070304" pitchFamily="66" charset="0"/>
              <a:buNone/>
              <a:defRPr/>
            </a:pPr>
            <a:r>
              <a:rPr lang="en-GB" dirty="0"/>
              <a:t>2. Medical Card		5. School </a:t>
            </a:r>
            <a:r>
              <a:rPr lang="en-GB" sz="1800" b="1" i="1" dirty="0">
                <a:solidFill>
                  <a:srgbClr val="FF0000"/>
                </a:solidFill>
              </a:rPr>
              <a:t>(not applicable!)</a:t>
            </a:r>
          </a:p>
          <a:p>
            <a:pPr marL="0" indent="0" eaLnBrk="1" fontAlgn="auto" hangingPunct="1">
              <a:spcAft>
                <a:spcPts val="0"/>
              </a:spcAft>
              <a:buFont typeface="Brush Script MT" panose="03060802040406070304" pitchFamily="66" charset="0"/>
              <a:buNone/>
              <a:defRPr/>
            </a:pPr>
            <a:r>
              <a:rPr lang="en-GB" dirty="0"/>
              <a:t>3. Social Welfare Payment    6. Area</a:t>
            </a:r>
          </a:p>
          <a:p>
            <a:pPr marL="0" indent="0" eaLnBrk="1" fontAlgn="auto" hangingPunct="1">
              <a:spcAft>
                <a:spcPts val="0"/>
              </a:spcAft>
              <a:buFont typeface="Brush Script MT" panose="03060802040406070304" pitchFamily="66" charset="0"/>
              <a:buNone/>
              <a:defRPr/>
            </a:pPr>
            <a:endParaRPr lang="en-GB" dirty="0"/>
          </a:p>
          <a:p>
            <a:pPr marL="0" indent="0" eaLnBrk="1" fontAlgn="auto" hangingPunct="1">
              <a:spcAft>
                <a:spcPts val="0"/>
              </a:spcAft>
              <a:buFont typeface="Brush Script MT" panose="03060802040406070304" pitchFamily="66" charset="0"/>
              <a:buNone/>
              <a:defRPr/>
            </a:pPr>
            <a:r>
              <a:rPr lang="en-GB" b="1" i="1" dirty="0"/>
              <a:t>Applicants must meet the  1. Income plus 2 other indicators in order to be </a:t>
            </a:r>
            <a:r>
              <a:rPr lang="en-GB" b="1" i="1" u="sng" dirty="0"/>
              <a:t>eligible</a:t>
            </a:r>
            <a:r>
              <a:rPr lang="en-GB" b="1" i="1" dirty="0"/>
              <a:t>.</a:t>
            </a:r>
          </a:p>
          <a:p>
            <a:pPr marL="0" indent="0" eaLnBrk="1" fontAlgn="auto" hangingPunct="1">
              <a:spcAft>
                <a:spcPts val="0"/>
              </a:spcAft>
              <a:buFont typeface="Brush Script MT" panose="03060802040406070304" pitchFamily="66" charset="0"/>
              <a:buNone/>
              <a:defRPr/>
            </a:pPr>
            <a:endParaRPr lang="en-IE" dirty="0"/>
          </a:p>
        </p:txBody>
      </p:sp>
      <p:pic>
        <p:nvPicPr>
          <p:cNvPr id="49156" name="Picture 2" descr="C:\Users\teacher\Pictures\hear.png">
            <a:extLst>
              <a:ext uri="{FF2B5EF4-FFF2-40B4-BE49-F238E27FC236}">
                <a16:creationId xmlns:a16="http://schemas.microsoft.com/office/drawing/2014/main" xmlns="" id="{C7C369A1-6571-4E7D-94A4-0B7EB80B1E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692150"/>
            <a:ext cx="1727200" cy="13525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6546B898-24ED-4B34-BF3D-4ECE8612B825}"/>
              </a:ext>
            </a:extLst>
          </p:cNvPr>
          <p:cNvSpPr>
            <a:spLocks noGrp="1"/>
          </p:cNvSpPr>
          <p:nvPr>
            <p:ph type="title"/>
          </p:nvPr>
        </p:nvSpPr>
        <p:spPr/>
        <p:txBody>
          <a:bodyPr/>
          <a:lstStyle/>
          <a:p>
            <a:endParaRPr lang="en-GB" altLang="en-US"/>
          </a:p>
        </p:txBody>
      </p:sp>
      <p:graphicFrame>
        <p:nvGraphicFramePr>
          <p:cNvPr id="4" name="Content Placeholder 3">
            <a:extLst>
              <a:ext uri="{FF2B5EF4-FFF2-40B4-BE49-F238E27FC236}">
                <a16:creationId xmlns:a16="http://schemas.microsoft.com/office/drawing/2014/main" xmlns="" id="{F6BE3685-0AB8-4869-8653-05DF7F19F16E}"/>
              </a:ext>
            </a:extLst>
          </p:cNvPr>
          <p:cNvGraphicFramePr>
            <a:graphicFrameLocks noGrp="1"/>
          </p:cNvGraphicFramePr>
          <p:nvPr>
            <p:ph idx="1"/>
          </p:nvPr>
        </p:nvGraphicFramePr>
        <p:xfrm>
          <a:off x="1042988" y="836613"/>
          <a:ext cx="7058025" cy="5256212"/>
        </p:xfrm>
        <a:graphic>
          <a:graphicData uri="http://schemas.openxmlformats.org/drawingml/2006/table">
            <a:tbl>
              <a:tblPr firstRow="1" bandRow="1">
                <a:tableStyleId>{5C22544A-7EE6-4342-B048-85BDC9FD1C3A}</a:tableStyleId>
              </a:tblPr>
              <a:tblGrid>
                <a:gridCol w="3529013">
                  <a:extLst>
                    <a:ext uri="{9D8B030D-6E8A-4147-A177-3AD203B41FA5}">
                      <a16:colId xmlns:a16="http://schemas.microsoft.com/office/drawing/2014/main" xmlns="" val="20000"/>
                    </a:ext>
                  </a:extLst>
                </a:gridCol>
                <a:gridCol w="3529013">
                  <a:extLst>
                    <a:ext uri="{9D8B030D-6E8A-4147-A177-3AD203B41FA5}">
                      <a16:colId xmlns:a16="http://schemas.microsoft.com/office/drawing/2014/main" xmlns="" val="20001"/>
                    </a:ext>
                  </a:extLst>
                </a:gridCol>
              </a:tblGrid>
              <a:tr h="1375715">
                <a:tc>
                  <a:txBody>
                    <a:bodyPr/>
                    <a:lstStyle/>
                    <a:p>
                      <a:r>
                        <a:rPr lang="en-GB" sz="2400" dirty="0"/>
                        <a:t>No of dependent children in your family</a:t>
                      </a:r>
                    </a:p>
                  </a:txBody>
                  <a:tcPr marL="91456" marR="91456" marT="45717" marB="45717"/>
                </a:tc>
                <a:tc>
                  <a:txBody>
                    <a:bodyPr/>
                    <a:lstStyle/>
                    <a:p>
                      <a:r>
                        <a:rPr lang="en-GB" sz="2400" dirty="0"/>
                        <a:t>HEAR income limit</a:t>
                      </a:r>
                    </a:p>
                  </a:txBody>
                  <a:tcPr marL="91456" marR="91456" marT="45717" marB="45717"/>
                </a:tc>
                <a:extLst>
                  <a:ext uri="{0D108BD9-81ED-4DB2-BD59-A6C34878D82A}">
                    <a16:rowId xmlns:a16="http://schemas.microsoft.com/office/drawing/2014/main" xmlns="" val="10000"/>
                  </a:ext>
                </a:extLst>
              </a:tr>
              <a:tr h="797042">
                <a:tc>
                  <a:txBody>
                    <a:bodyPr/>
                    <a:lstStyle/>
                    <a:p>
                      <a:r>
                        <a:rPr lang="en-GB" sz="2400" dirty="0"/>
                        <a:t>Less than 4</a:t>
                      </a:r>
                    </a:p>
                  </a:txBody>
                  <a:tcPr marL="91456" marR="91456" marT="45717" marB="45717"/>
                </a:tc>
                <a:tc>
                  <a:txBody>
                    <a:bodyPr/>
                    <a:lstStyle/>
                    <a:p>
                      <a:r>
                        <a:rPr lang="en-GB" sz="2400" dirty="0"/>
                        <a:t>€45,790</a:t>
                      </a:r>
                    </a:p>
                  </a:txBody>
                  <a:tcPr marL="91456" marR="91456" marT="45717" marB="45717"/>
                </a:tc>
                <a:extLst>
                  <a:ext uri="{0D108BD9-81ED-4DB2-BD59-A6C34878D82A}">
                    <a16:rowId xmlns:a16="http://schemas.microsoft.com/office/drawing/2014/main" xmlns="" val="10001"/>
                  </a:ext>
                </a:extLst>
              </a:tr>
              <a:tr h="797042">
                <a:tc>
                  <a:txBody>
                    <a:bodyPr/>
                    <a:lstStyle/>
                    <a:p>
                      <a:r>
                        <a:rPr lang="en-GB" sz="2400" dirty="0"/>
                        <a:t>4-7 </a:t>
                      </a:r>
                    </a:p>
                  </a:txBody>
                  <a:tcPr marL="91456" marR="91456" marT="45717" marB="45717"/>
                </a:tc>
                <a:tc>
                  <a:txBody>
                    <a:bodyPr/>
                    <a:lstStyle/>
                    <a:p>
                      <a:r>
                        <a:rPr lang="en-GB" sz="2400" dirty="0"/>
                        <a:t>€50,325</a:t>
                      </a:r>
                    </a:p>
                  </a:txBody>
                  <a:tcPr marL="91456" marR="91456" marT="45717" marB="45717"/>
                </a:tc>
                <a:extLst>
                  <a:ext uri="{0D108BD9-81ED-4DB2-BD59-A6C34878D82A}">
                    <a16:rowId xmlns:a16="http://schemas.microsoft.com/office/drawing/2014/main" xmlns="" val="10002"/>
                  </a:ext>
                </a:extLst>
              </a:tr>
              <a:tr h="797042">
                <a:tc>
                  <a:txBody>
                    <a:bodyPr/>
                    <a:lstStyle/>
                    <a:p>
                      <a:r>
                        <a:rPr lang="en-GB" sz="2400" dirty="0"/>
                        <a:t>More than 8</a:t>
                      </a:r>
                    </a:p>
                  </a:txBody>
                  <a:tcPr marL="91456" marR="91456" marT="45717" marB="45717"/>
                </a:tc>
                <a:tc>
                  <a:txBody>
                    <a:bodyPr/>
                    <a:lstStyle/>
                    <a:p>
                      <a:r>
                        <a:rPr lang="en-GB" sz="2400" dirty="0"/>
                        <a:t>€54,630</a:t>
                      </a:r>
                    </a:p>
                  </a:txBody>
                  <a:tcPr marL="91456" marR="91456" marT="45717" marB="45717"/>
                </a:tc>
                <a:extLst>
                  <a:ext uri="{0D108BD9-81ED-4DB2-BD59-A6C34878D82A}">
                    <a16:rowId xmlns:a16="http://schemas.microsoft.com/office/drawing/2014/main" xmlns="" val="10003"/>
                  </a:ext>
                </a:extLst>
              </a:tr>
              <a:tr h="1489371">
                <a:tc gridSpan="2">
                  <a:txBody>
                    <a:bodyPr/>
                    <a:lstStyle/>
                    <a:p>
                      <a:r>
                        <a:rPr lang="en-GB" sz="2400" dirty="0"/>
                        <a:t>Add €4,670 to the total income for every parent/sibling enrolled in a full-time College, University or PLC course</a:t>
                      </a:r>
                    </a:p>
                  </a:txBody>
                  <a:tcPr marL="91456" marR="91456" marT="45717" marB="45717"/>
                </a:tc>
                <a:tc hMerge="1">
                  <a:txBody>
                    <a:bodyPr/>
                    <a:lstStyle/>
                    <a:p>
                      <a:endParaRPr lang="en-GB" dirty="0"/>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6928D750-16EC-40FE-AC16-A8D975A64B61}"/>
              </a:ext>
            </a:extLst>
          </p:cNvPr>
          <p:cNvSpPr>
            <a:spLocks noGrp="1"/>
          </p:cNvSpPr>
          <p:nvPr>
            <p:ph type="title"/>
          </p:nvPr>
        </p:nvSpPr>
        <p:spPr/>
        <p:txBody>
          <a:bodyPr/>
          <a:lstStyle/>
          <a:p>
            <a:pPr eaLnBrk="1" hangingPunct="1"/>
            <a:r>
              <a:rPr lang="en-IE" altLang="en-US" sz="3600">
                <a:solidFill>
                  <a:srgbClr val="FF0000"/>
                </a:solidFill>
              </a:rPr>
              <a:t>Important Points</a:t>
            </a:r>
          </a:p>
        </p:txBody>
      </p:sp>
      <p:sp>
        <p:nvSpPr>
          <p:cNvPr id="51203" name="Content Placeholder 2">
            <a:extLst>
              <a:ext uri="{FF2B5EF4-FFF2-40B4-BE49-F238E27FC236}">
                <a16:creationId xmlns:a16="http://schemas.microsoft.com/office/drawing/2014/main" xmlns="" id="{B5E40C6A-E458-48E4-BB1D-333863BF162C}"/>
              </a:ext>
            </a:extLst>
          </p:cNvPr>
          <p:cNvSpPr>
            <a:spLocks noGrp="1"/>
          </p:cNvSpPr>
          <p:nvPr>
            <p:ph idx="1"/>
          </p:nvPr>
        </p:nvSpPr>
        <p:spPr>
          <a:xfrm>
            <a:off x="1042988" y="1557338"/>
            <a:ext cx="7129462" cy="4967287"/>
          </a:xfrm>
        </p:spPr>
        <p:txBody>
          <a:bodyPr/>
          <a:lstStyle/>
          <a:p>
            <a:pPr eaLnBrk="1" hangingPunct="1">
              <a:lnSpc>
                <a:spcPct val="90000"/>
              </a:lnSpc>
              <a:buClr>
                <a:schemeClr val="bg2"/>
              </a:buClr>
            </a:pPr>
            <a:endParaRPr lang="en-GB" altLang="en-US"/>
          </a:p>
          <a:p>
            <a:pPr eaLnBrk="1" hangingPunct="1">
              <a:lnSpc>
                <a:spcPct val="90000"/>
              </a:lnSpc>
              <a:buClr>
                <a:schemeClr val="bg2"/>
              </a:buClr>
            </a:pPr>
            <a:r>
              <a:rPr lang="en-GB" altLang="en-US"/>
              <a:t>Read the CAO handbook and keep safe- may need to refer to it throughout year</a:t>
            </a:r>
          </a:p>
          <a:p>
            <a:pPr eaLnBrk="1" hangingPunct="1">
              <a:lnSpc>
                <a:spcPct val="90000"/>
              </a:lnSpc>
              <a:buClr>
                <a:schemeClr val="bg2"/>
              </a:buClr>
              <a:buFont typeface="Brush Script MT" panose="03060802040406070304" pitchFamily="66" charset="0"/>
              <a:buNone/>
            </a:pPr>
            <a:endParaRPr lang="en-GB" altLang="en-US" sz="800"/>
          </a:p>
          <a:p>
            <a:pPr eaLnBrk="1" hangingPunct="1">
              <a:lnSpc>
                <a:spcPct val="90000"/>
              </a:lnSpc>
              <a:buClr>
                <a:schemeClr val="bg2"/>
              </a:buClr>
            </a:pPr>
            <a:r>
              <a:rPr lang="en-GB" altLang="en-US"/>
              <a:t>Read the relevant college prospectus</a:t>
            </a:r>
          </a:p>
          <a:p>
            <a:pPr eaLnBrk="1" hangingPunct="1">
              <a:lnSpc>
                <a:spcPct val="90000"/>
              </a:lnSpc>
              <a:buClr>
                <a:schemeClr val="bg2"/>
              </a:buClr>
              <a:buFont typeface="Brush Script MT" panose="03060802040406070304" pitchFamily="66" charset="0"/>
              <a:buNone/>
            </a:pPr>
            <a:endParaRPr lang="en-GB" altLang="en-US" sz="800"/>
          </a:p>
          <a:p>
            <a:pPr eaLnBrk="1" hangingPunct="1">
              <a:lnSpc>
                <a:spcPct val="90000"/>
              </a:lnSpc>
              <a:buClr>
                <a:schemeClr val="bg2"/>
              </a:buClr>
            </a:pPr>
            <a:r>
              <a:rPr lang="en-GB" altLang="en-US"/>
              <a:t>Choose courses in </a:t>
            </a:r>
            <a:r>
              <a:rPr lang="en-GB" altLang="en-US" b="1" i="1">
                <a:solidFill>
                  <a:srgbClr val="FF0000"/>
                </a:solidFill>
              </a:rPr>
              <a:t>Order of Preference </a:t>
            </a:r>
            <a:r>
              <a:rPr lang="en-GB" altLang="en-US"/>
              <a:t>and based on genuine career aspirations</a:t>
            </a:r>
          </a:p>
          <a:p>
            <a:pPr eaLnBrk="1" hangingPunct="1">
              <a:lnSpc>
                <a:spcPct val="90000"/>
              </a:lnSpc>
              <a:buClr>
                <a:schemeClr val="bg2"/>
              </a:buClr>
              <a:buFont typeface="Brush Script MT" panose="03060802040406070304" pitchFamily="66" charset="0"/>
              <a:buNone/>
            </a:pPr>
            <a:endParaRPr lang="en-GB" altLang="en-US" sz="800"/>
          </a:p>
          <a:p>
            <a:pPr eaLnBrk="1" hangingPunct="1">
              <a:lnSpc>
                <a:spcPct val="90000"/>
              </a:lnSpc>
              <a:buClr>
                <a:schemeClr val="bg2"/>
              </a:buClr>
            </a:pPr>
            <a:r>
              <a:rPr lang="en-GB" altLang="en-US"/>
              <a:t>Do not base choice on projected exam results or last year’s CAO points</a:t>
            </a:r>
          </a:p>
          <a:p>
            <a:pPr eaLnBrk="1" hangingPunct="1">
              <a:lnSpc>
                <a:spcPct val="90000"/>
              </a:lnSpc>
              <a:buClr>
                <a:schemeClr val="bg2"/>
              </a:buClr>
              <a:buFont typeface="Brush Script MT" panose="03060802040406070304" pitchFamily="66" charset="0"/>
              <a:buNone/>
            </a:pPr>
            <a:endParaRPr lang="en-GB" altLang="en-US" sz="800"/>
          </a:p>
          <a:p>
            <a:pPr eaLnBrk="1" hangingPunct="1">
              <a:lnSpc>
                <a:spcPct val="90000"/>
              </a:lnSpc>
              <a:buClr>
                <a:schemeClr val="bg2"/>
              </a:buClr>
            </a:pPr>
            <a:r>
              <a:rPr lang="en-GB" altLang="en-US"/>
              <a:t>Do not guess, assume or listen to rumours</a:t>
            </a:r>
          </a:p>
          <a:p>
            <a:pPr eaLnBrk="1" hangingPunct="1">
              <a:lnSpc>
                <a:spcPct val="90000"/>
              </a:lnSpc>
              <a:buClr>
                <a:schemeClr val="bg2"/>
              </a:buClr>
              <a:buFont typeface="Brush Script MT" panose="03060802040406070304" pitchFamily="66" charset="0"/>
              <a:buNone/>
            </a:pPr>
            <a:endParaRPr lang="en-GB" altLang="en-US" sz="800"/>
          </a:p>
          <a:p>
            <a:pPr eaLnBrk="1" hangingPunct="1">
              <a:lnSpc>
                <a:spcPct val="90000"/>
              </a:lnSpc>
              <a:buClr>
                <a:schemeClr val="bg2"/>
              </a:buClr>
            </a:pPr>
            <a:r>
              <a:rPr lang="en-GB" altLang="en-US"/>
              <a:t>Always check with CAO if in doubt- use </a:t>
            </a:r>
            <a:r>
              <a:rPr lang="en-GB" altLang="en-US" b="1">
                <a:solidFill>
                  <a:srgbClr val="FF0000"/>
                </a:solidFill>
              </a:rPr>
              <a:t>contact us </a:t>
            </a:r>
            <a:r>
              <a:rPr lang="en-GB" altLang="en-US"/>
              <a:t>facility on CAO website</a:t>
            </a:r>
          </a:p>
        </p:txBody>
      </p:sp>
      <p:pic>
        <p:nvPicPr>
          <p:cNvPr id="51204" name="Picture 3" descr="C:\Users\teacher\AppData\Local\Microsoft\Windows\Temporary Internet Files\Content.IE5\R8AFU5QO\MC900434750[1].png">
            <a:extLst>
              <a:ext uri="{FF2B5EF4-FFF2-40B4-BE49-F238E27FC236}">
                <a16:creationId xmlns:a16="http://schemas.microsoft.com/office/drawing/2014/main" xmlns="" id="{79E4AA98-0CC5-4955-A8D9-1368B5E58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908050"/>
            <a:ext cx="10810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BE7FF4B6-A619-4553-ABD9-8FBD952C9D92}"/>
              </a:ext>
            </a:extLst>
          </p:cNvPr>
          <p:cNvSpPr>
            <a:spLocks noGrp="1"/>
          </p:cNvSpPr>
          <p:nvPr>
            <p:ph type="title"/>
          </p:nvPr>
        </p:nvSpPr>
        <p:spPr/>
        <p:txBody>
          <a:bodyPr/>
          <a:lstStyle/>
          <a:p>
            <a:pPr eaLnBrk="1" hangingPunct="1"/>
            <a:r>
              <a:rPr lang="en-IE" altLang="en-US" sz="3600" b="1">
                <a:solidFill>
                  <a:srgbClr val="FF0000"/>
                </a:solidFill>
              </a:rPr>
              <a:t>PLC’S</a:t>
            </a:r>
          </a:p>
        </p:txBody>
      </p:sp>
      <p:sp>
        <p:nvSpPr>
          <p:cNvPr id="52227" name="Content Placeholder 2">
            <a:extLst>
              <a:ext uri="{FF2B5EF4-FFF2-40B4-BE49-F238E27FC236}">
                <a16:creationId xmlns:a16="http://schemas.microsoft.com/office/drawing/2014/main" xmlns="" id="{07A231CF-3019-44CF-9F44-D211A09EE908}"/>
              </a:ext>
            </a:extLst>
          </p:cNvPr>
          <p:cNvSpPr>
            <a:spLocks noGrp="1"/>
          </p:cNvSpPr>
          <p:nvPr>
            <p:ph idx="1"/>
          </p:nvPr>
        </p:nvSpPr>
        <p:spPr>
          <a:xfrm>
            <a:off x="971550" y="1773238"/>
            <a:ext cx="7200900" cy="4392612"/>
          </a:xfrm>
        </p:spPr>
        <p:txBody>
          <a:bodyPr/>
          <a:lstStyle/>
          <a:p>
            <a:pPr marL="0" indent="0" eaLnBrk="1" hangingPunct="1"/>
            <a:r>
              <a:rPr lang="en-IE" altLang="en-US" b="1">
                <a:solidFill>
                  <a:srgbClr val="FF0000"/>
                </a:solidFill>
              </a:rPr>
              <a:t>  </a:t>
            </a:r>
            <a:r>
              <a:rPr lang="en-IE" altLang="en-US" b="1"/>
              <a:t>Post Leaving Cert Courses  (QQI/FETAC Level 5)</a:t>
            </a:r>
          </a:p>
          <a:p>
            <a:pPr marL="0" indent="0" eaLnBrk="1" hangingPunct="1"/>
            <a:r>
              <a:rPr lang="en-IE" altLang="en-US" b="1"/>
              <a:t>  No CAO points needed...most have an interview process</a:t>
            </a:r>
          </a:p>
          <a:p>
            <a:pPr marL="0" indent="0" eaLnBrk="1" hangingPunct="1"/>
            <a:r>
              <a:rPr lang="en-IE" altLang="en-US" b="1"/>
              <a:t>  Separate application process to CAO...apply directly to course provider (from late Jan/ early Feb 2021)</a:t>
            </a:r>
          </a:p>
          <a:p>
            <a:pPr marL="0" indent="0" algn="ctr" eaLnBrk="1" hangingPunct="1">
              <a:buFont typeface="Brush Script MT" panose="03060802040406070304" pitchFamily="66" charset="0"/>
              <a:buNone/>
            </a:pPr>
            <a:endParaRPr lang="en-IE" altLang="en-US" b="1">
              <a:solidFill>
                <a:srgbClr val="FF0000"/>
              </a:solidFill>
            </a:endParaRPr>
          </a:p>
        </p:txBody>
      </p:sp>
      <p:pic>
        <p:nvPicPr>
          <p:cNvPr id="52228" name="Picture 9" descr="gti logo.png">
            <a:extLst>
              <a:ext uri="{FF2B5EF4-FFF2-40B4-BE49-F238E27FC236}">
                <a16:creationId xmlns:a16="http://schemas.microsoft.com/office/drawing/2014/main" xmlns="" id="{60B916FB-1D8E-4961-A87C-0840DC9DD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941888"/>
            <a:ext cx="2736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 descr="logo_limerick.png">
            <a:extLst>
              <a:ext uri="{FF2B5EF4-FFF2-40B4-BE49-F238E27FC236}">
                <a16:creationId xmlns:a16="http://schemas.microsoft.com/office/drawing/2014/main" xmlns="" id="{7C384C7E-3F44-4CCB-AA63-2D6B839EDB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933825"/>
            <a:ext cx="3314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1" descr="templemore logo.png">
            <a:extLst>
              <a:ext uri="{FF2B5EF4-FFF2-40B4-BE49-F238E27FC236}">
                <a16:creationId xmlns:a16="http://schemas.microsoft.com/office/drawing/2014/main" xmlns="" id="{FF362377-B237-40F2-AD4C-8C6B181932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797425"/>
            <a:ext cx="39528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a:extLst>
              <a:ext uri="{FF2B5EF4-FFF2-40B4-BE49-F238E27FC236}">
                <a16:creationId xmlns:a16="http://schemas.microsoft.com/office/drawing/2014/main" xmlns="" id="{954B1080-EBD8-42E2-B460-676DDB547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4797425"/>
            <a:ext cx="2905125" cy="133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9A2E8B30-9F75-4B6A-9271-E88413F4EB0C}"/>
              </a:ext>
            </a:extLst>
          </p:cNvPr>
          <p:cNvSpPr>
            <a:spLocks noGrp="1"/>
          </p:cNvSpPr>
          <p:nvPr>
            <p:ph type="title"/>
          </p:nvPr>
        </p:nvSpPr>
        <p:spPr/>
        <p:txBody>
          <a:bodyPr/>
          <a:lstStyle/>
          <a:p>
            <a:r>
              <a:rPr lang="en-GB" altLang="en-US" sz="4000" b="1">
                <a:solidFill>
                  <a:srgbClr val="FF0000"/>
                </a:solidFill>
              </a:rPr>
              <a:t>Why choose a PLC?</a:t>
            </a:r>
          </a:p>
        </p:txBody>
      </p:sp>
      <p:sp>
        <p:nvSpPr>
          <p:cNvPr id="53251" name="Content Placeholder 2">
            <a:extLst>
              <a:ext uri="{FF2B5EF4-FFF2-40B4-BE49-F238E27FC236}">
                <a16:creationId xmlns:a16="http://schemas.microsoft.com/office/drawing/2014/main" xmlns="" id="{D7CD1771-992F-45E6-B4B4-18E85A8A9CB8}"/>
              </a:ext>
            </a:extLst>
          </p:cNvPr>
          <p:cNvSpPr>
            <a:spLocks noGrp="1"/>
          </p:cNvSpPr>
          <p:nvPr>
            <p:ph idx="1"/>
          </p:nvPr>
        </p:nvSpPr>
        <p:spPr>
          <a:xfrm>
            <a:off x="755650" y="1773238"/>
            <a:ext cx="7632700" cy="4535487"/>
          </a:xfrm>
        </p:spPr>
        <p:txBody>
          <a:bodyPr/>
          <a:lstStyle/>
          <a:p>
            <a:r>
              <a:rPr lang="en-GB" altLang="en-US"/>
              <a:t>A ‘Gap Year’ option- try something new/ different</a:t>
            </a:r>
          </a:p>
          <a:p>
            <a:r>
              <a:rPr lang="en-GB" altLang="en-US"/>
              <a:t>To help decide between career areas...a ‘taster’ course</a:t>
            </a:r>
          </a:p>
          <a:p>
            <a:r>
              <a:rPr lang="en-GB" altLang="en-US"/>
              <a:t>An alternative entry route to Higher Education </a:t>
            </a:r>
          </a:p>
          <a:p>
            <a:pPr>
              <a:buFont typeface="Brush Script MT" panose="03060802040406070304" pitchFamily="66" charset="0"/>
              <a:buNone/>
            </a:pPr>
            <a:r>
              <a:rPr lang="en-GB" altLang="en-US" i="1"/>
              <a:t>    e.g. excellent progression route between LCFE and LIT!</a:t>
            </a:r>
          </a:p>
          <a:p>
            <a:pPr>
              <a:buFont typeface="Brush Script MT" panose="03060802040406070304" pitchFamily="66" charset="0"/>
              <a:buNone/>
            </a:pPr>
            <a:endParaRPr lang="en-GB" altLang="en-US" i="1"/>
          </a:p>
          <a:p>
            <a:pPr>
              <a:buFont typeface="Brush Script MT" panose="03060802040406070304" pitchFamily="66" charset="0"/>
              <a:buNone/>
            </a:pPr>
            <a:r>
              <a:rPr lang="en-GB" altLang="en-US" b="1" i="1">
                <a:solidFill>
                  <a:srgbClr val="FF0000"/>
                </a:solidFill>
              </a:rPr>
              <a:t>20+</a:t>
            </a:r>
            <a:r>
              <a:rPr lang="en-GB" altLang="en-US" i="1"/>
              <a:t> </a:t>
            </a:r>
            <a:r>
              <a:rPr lang="en-GB" altLang="en-US" b="1" i="1">
                <a:solidFill>
                  <a:srgbClr val="FF0000"/>
                </a:solidFill>
              </a:rPr>
              <a:t>UL</a:t>
            </a:r>
            <a:r>
              <a:rPr lang="en-GB" altLang="en-US" i="1"/>
              <a:t> courses have FETAC places including Arts, Business, Psychology</a:t>
            </a:r>
          </a:p>
          <a:p>
            <a:pPr>
              <a:buFont typeface="Brush Script MT" panose="03060802040406070304" pitchFamily="66" charset="0"/>
              <a:buNone/>
            </a:pPr>
            <a:r>
              <a:rPr lang="en-GB" altLang="en-US" i="1"/>
              <a:t>The </a:t>
            </a:r>
            <a:r>
              <a:rPr lang="en-GB" altLang="en-US" b="1" i="1">
                <a:solidFill>
                  <a:srgbClr val="FF0000"/>
                </a:solidFill>
              </a:rPr>
              <a:t>NUI’s</a:t>
            </a:r>
            <a:r>
              <a:rPr lang="en-GB" altLang="en-US" i="1"/>
              <a:t> have increased the number of their courses that now have FETAC links- check college admissions pages</a:t>
            </a:r>
          </a:p>
          <a:p>
            <a:endParaRPr lang="en-GB" altLang="en-US"/>
          </a:p>
          <a:p>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CF5D21B7-DB2F-4107-8C0F-DF8D34854526}"/>
              </a:ext>
            </a:extLst>
          </p:cNvPr>
          <p:cNvSpPr>
            <a:spLocks noGrp="1"/>
          </p:cNvSpPr>
          <p:nvPr>
            <p:ph type="title"/>
          </p:nvPr>
        </p:nvSpPr>
        <p:spPr/>
        <p:txBody>
          <a:bodyPr/>
          <a:lstStyle/>
          <a:p>
            <a:pPr eaLnBrk="1" hangingPunct="1"/>
            <a:r>
              <a:rPr lang="en-GB" altLang="en-US" sz="3600" b="1">
                <a:solidFill>
                  <a:srgbClr val="FF0000"/>
                </a:solidFill>
              </a:rPr>
              <a:t>Higher Education Links Scheme</a:t>
            </a:r>
          </a:p>
        </p:txBody>
      </p:sp>
      <p:sp>
        <p:nvSpPr>
          <p:cNvPr id="50179" name="Content Placeholder 2">
            <a:extLst>
              <a:ext uri="{FF2B5EF4-FFF2-40B4-BE49-F238E27FC236}">
                <a16:creationId xmlns:a16="http://schemas.microsoft.com/office/drawing/2014/main" xmlns="" id="{78118160-0F35-47A8-A52C-E1A6B62FC8C4}"/>
              </a:ext>
            </a:extLst>
          </p:cNvPr>
          <p:cNvSpPr>
            <a:spLocks noGrp="1"/>
          </p:cNvSpPr>
          <p:nvPr>
            <p:ph idx="1"/>
          </p:nvPr>
        </p:nvSpPr>
        <p:spPr>
          <a:xfrm>
            <a:off x="827088" y="1700213"/>
            <a:ext cx="7489825" cy="4392612"/>
          </a:xfrm>
        </p:spPr>
        <p:txBody>
          <a:bodyPr/>
          <a:lstStyle/>
          <a:p>
            <a:pPr>
              <a:buFont typeface="Brush Script MT" panose="03060802040406070304" pitchFamily="66" charset="0"/>
              <a:buNone/>
              <a:defRPr/>
            </a:pPr>
            <a:endParaRPr lang="en-GB" sz="1000" b="1" i="1" dirty="0"/>
          </a:p>
          <a:p>
            <a:pPr>
              <a:defRPr/>
            </a:pPr>
            <a:r>
              <a:rPr lang="en-GB" sz="2000" b="1" i="1" dirty="0"/>
              <a:t>HELS </a:t>
            </a:r>
            <a:r>
              <a:rPr lang="en-GB" sz="2000" dirty="0"/>
              <a:t>enables learners who have completed a FETAC Level 5 to apply for a place on a range of Level 6, 7 or 8 courses in 17 0f Ireland’s IT’s and Universities</a:t>
            </a:r>
          </a:p>
          <a:p>
            <a:pPr>
              <a:buFont typeface="Brush Script MT" panose="03060802040406070304" pitchFamily="66" charset="0"/>
              <a:buNone/>
              <a:defRPr/>
            </a:pPr>
            <a:endParaRPr lang="en-GB" sz="800" dirty="0"/>
          </a:p>
          <a:p>
            <a:pPr>
              <a:defRPr/>
            </a:pPr>
            <a:r>
              <a:rPr lang="en-GB" sz="2000" dirty="0"/>
              <a:t>Approximately 2,000 places are available on over 250 courses– some courses require you to have completed a specific PLC course e.g. Pre-Nursing Studies for Nursing Degrees</a:t>
            </a:r>
          </a:p>
          <a:p>
            <a:pPr>
              <a:buFont typeface="Brush Script MT" panose="03060802040406070304" pitchFamily="66" charset="0"/>
              <a:buNone/>
              <a:defRPr/>
            </a:pPr>
            <a:endParaRPr lang="en-GB" sz="800" dirty="0"/>
          </a:p>
          <a:p>
            <a:pPr>
              <a:defRPr/>
            </a:pPr>
            <a:r>
              <a:rPr lang="en-GB" sz="2000" dirty="0"/>
              <a:t>Students must apply as a FETAC candidate to CAO and they can get up to 400 FETAC points</a:t>
            </a:r>
          </a:p>
          <a:p>
            <a:pPr>
              <a:buFont typeface="Brush Script MT" panose="03060802040406070304" pitchFamily="66" charset="0"/>
              <a:buNone/>
              <a:defRPr/>
            </a:pPr>
            <a:endParaRPr lang="en-GB" sz="800" dirty="0"/>
          </a:p>
          <a:p>
            <a:pPr>
              <a:defRPr/>
            </a:pPr>
            <a:r>
              <a:rPr lang="en-GB" sz="2000" dirty="0"/>
              <a:t>Points are calculated on the eight modules taken and allocated </a:t>
            </a:r>
            <a:r>
              <a:rPr lang="en-GB" sz="2000" b="1" i="1" dirty="0"/>
              <a:t>approx.</a:t>
            </a:r>
            <a:r>
              <a:rPr lang="en-GB" sz="2000" dirty="0"/>
              <a:t> as follows- </a:t>
            </a:r>
            <a:r>
              <a:rPr lang="en-GB" sz="2000" i="1" dirty="0"/>
              <a:t>Pass: </a:t>
            </a:r>
            <a:r>
              <a:rPr lang="en-GB" sz="2000" dirty="0"/>
              <a:t>20 pts</a:t>
            </a:r>
            <a:r>
              <a:rPr lang="en-GB" sz="2000" i="1" dirty="0"/>
              <a:t>  Merit: </a:t>
            </a:r>
            <a:r>
              <a:rPr lang="en-GB" sz="2000" dirty="0"/>
              <a:t>35 pts</a:t>
            </a:r>
            <a:r>
              <a:rPr lang="en-GB" sz="2000" i="1" dirty="0"/>
              <a:t>  Distinction: </a:t>
            </a:r>
            <a:r>
              <a:rPr lang="en-GB" sz="2000" dirty="0"/>
              <a:t>50 pts</a:t>
            </a:r>
          </a:p>
          <a:p>
            <a:pPr>
              <a:buFont typeface="Brush Script MT" panose="03060802040406070304" pitchFamily="66" charset="0"/>
              <a:buNone/>
              <a:defRPr/>
            </a:pPr>
            <a:endParaRPr lang="en-GB" sz="2000" dirty="0"/>
          </a:p>
          <a:p>
            <a:pPr>
              <a:defRPr/>
            </a:pPr>
            <a:endParaRPr lang="en-GB" b="1" cap="all" dirty="0"/>
          </a:p>
          <a:p>
            <a:pPr eaLnBrk="1" hangingPunct="1">
              <a:buFont typeface="Brush Script MT" panose="03060802040406070304" pitchFamily="66" charset="0"/>
              <a:buNone/>
              <a:defRPr/>
            </a:pP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5E3A5-0EA9-4C6D-B8D4-57FB58225D48}"/>
              </a:ext>
            </a:extLst>
          </p:cNvPr>
          <p:cNvSpPr>
            <a:spLocks noGrp="1"/>
          </p:cNvSpPr>
          <p:nvPr>
            <p:ph type="title"/>
          </p:nvPr>
        </p:nvSpPr>
        <p:spPr/>
        <p:txBody>
          <a:bodyPr rtlCol="0">
            <a:normAutofit fontScale="90000"/>
          </a:bodyPr>
          <a:lstStyle/>
          <a:p>
            <a:pPr eaLnBrk="1" fontAlgn="auto" hangingPunct="1">
              <a:spcAft>
                <a:spcPts val="0"/>
              </a:spcAft>
              <a:defRPr/>
            </a:pPr>
            <a:r>
              <a:rPr lang="en-IE" dirty="0">
                <a:solidFill>
                  <a:srgbClr val="FF0000"/>
                </a:solidFill>
              </a:rPr>
              <a:t>Financial Support for Students</a:t>
            </a:r>
          </a:p>
        </p:txBody>
      </p:sp>
      <p:sp>
        <p:nvSpPr>
          <p:cNvPr id="55299" name="Content Placeholder 2">
            <a:extLst>
              <a:ext uri="{FF2B5EF4-FFF2-40B4-BE49-F238E27FC236}">
                <a16:creationId xmlns:a16="http://schemas.microsoft.com/office/drawing/2014/main" xmlns="" id="{9EB427DA-FDAC-4163-8ACD-B7D46A800042}"/>
              </a:ext>
            </a:extLst>
          </p:cNvPr>
          <p:cNvSpPr>
            <a:spLocks noGrp="1"/>
          </p:cNvSpPr>
          <p:nvPr>
            <p:ph idx="1"/>
          </p:nvPr>
        </p:nvSpPr>
        <p:spPr>
          <a:xfrm>
            <a:off x="900113" y="1916113"/>
            <a:ext cx="7416800" cy="4105275"/>
          </a:xfrm>
        </p:spPr>
        <p:txBody>
          <a:bodyPr/>
          <a:lstStyle/>
          <a:p>
            <a:pPr lvl="1" eaLnBrk="1" hangingPunct="1">
              <a:lnSpc>
                <a:spcPct val="90000"/>
              </a:lnSpc>
              <a:spcBef>
                <a:spcPct val="50000"/>
              </a:spcBef>
              <a:buClr>
                <a:schemeClr val="tx1"/>
              </a:buClr>
              <a:buSzPct val="90000"/>
            </a:pPr>
            <a:r>
              <a:rPr lang="en-GB" altLang="en-US" sz="2400">
                <a:latin typeface="Times New Roman" panose="02020603050405020304" pitchFamily="18" charset="0"/>
              </a:rPr>
              <a:t>Universal Grant Application System called SUSI </a:t>
            </a:r>
          </a:p>
          <a:p>
            <a:pPr lvl="1" eaLnBrk="1" hangingPunct="1">
              <a:lnSpc>
                <a:spcPct val="90000"/>
              </a:lnSpc>
              <a:spcBef>
                <a:spcPct val="50000"/>
              </a:spcBef>
              <a:buClr>
                <a:schemeClr val="tx1"/>
              </a:buClr>
              <a:buSzPct val="90000"/>
              <a:buFont typeface="Brush Script MT" panose="03060802040406070304" pitchFamily="66" charset="0"/>
              <a:buNone/>
            </a:pPr>
            <a:r>
              <a:rPr lang="en-GB" altLang="en-US" sz="2400">
                <a:latin typeface="Times New Roman" panose="02020603050405020304" pitchFamily="18" charset="0"/>
              </a:rPr>
              <a:t>      (Student Universal Support Ireland)</a:t>
            </a:r>
          </a:p>
          <a:p>
            <a:pPr lvl="1" eaLnBrk="1" hangingPunct="1">
              <a:lnSpc>
                <a:spcPct val="90000"/>
              </a:lnSpc>
              <a:spcBef>
                <a:spcPct val="50000"/>
              </a:spcBef>
              <a:buClr>
                <a:schemeClr val="tx1"/>
              </a:buClr>
              <a:buSzPct val="90000"/>
            </a:pPr>
            <a:r>
              <a:rPr lang="en-GB" altLang="en-US" sz="2400">
                <a:latin typeface="Times New Roman" panose="02020603050405020304" pitchFamily="18" charset="0"/>
              </a:rPr>
              <a:t>All details of how and what’s needed to apply are available on </a:t>
            </a:r>
            <a:r>
              <a:rPr lang="en-GB" altLang="en-US" sz="2400">
                <a:latin typeface="Times New Roman" panose="02020603050405020304" pitchFamily="18" charset="0"/>
                <a:hlinkClick r:id="rId2"/>
              </a:rPr>
              <a:t>www.studentfinance.ie</a:t>
            </a:r>
            <a:r>
              <a:rPr lang="en-GB" altLang="en-US" sz="2400">
                <a:latin typeface="Times New Roman" panose="02020603050405020304" pitchFamily="18" charset="0"/>
              </a:rPr>
              <a:t> or </a:t>
            </a:r>
            <a:r>
              <a:rPr lang="en-GB" altLang="en-US" sz="2400">
                <a:latin typeface="Times New Roman" panose="02020603050405020304" pitchFamily="18" charset="0"/>
                <a:hlinkClick r:id="rId3"/>
              </a:rPr>
              <a:t>www.susi.ie</a:t>
            </a:r>
            <a:endParaRPr lang="en-GB" altLang="en-US" sz="2400">
              <a:latin typeface="Times New Roman" panose="02020603050405020304" pitchFamily="18" charset="0"/>
            </a:endParaRPr>
          </a:p>
          <a:p>
            <a:pPr lvl="1" eaLnBrk="1" hangingPunct="1">
              <a:lnSpc>
                <a:spcPct val="90000"/>
              </a:lnSpc>
              <a:spcBef>
                <a:spcPct val="50000"/>
              </a:spcBef>
              <a:buClr>
                <a:schemeClr val="tx1"/>
              </a:buClr>
              <a:buSzPct val="90000"/>
            </a:pPr>
            <a:r>
              <a:rPr lang="en-GB" altLang="en-US" sz="2400">
                <a:latin typeface="Times New Roman" panose="02020603050405020304" pitchFamily="18" charset="0"/>
              </a:rPr>
              <a:t>Apply early...exact opening date varies every year...usually late March/ early April...keep an eye on website</a:t>
            </a:r>
          </a:p>
          <a:p>
            <a:pPr lvl="2" algn="ctr" eaLnBrk="1" hangingPunct="1">
              <a:lnSpc>
                <a:spcPct val="90000"/>
              </a:lnSpc>
              <a:spcBef>
                <a:spcPct val="50000"/>
              </a:spcBef>
              <a:buClr>
                <a:schemeClr val="accent1"/>
              </a:buClr>
              <a:buSzPct val="60000"/>
              <a:buFont typeface="Wingdings" panose="05000000000000000000" pitchFamily="2" charset="2"/>
              <a:buNone/>
            </a:pPr>
            <a:endParaRPr lang="en-GB" altLang="en-US" sz="2400">
              <a:solidFill>
                <a:srgbClr val="FF0000"/>
              </a:solidFill>
              <a:latin typeface="Times New Roman" panose="02020603050405020304" pitchFamily="18" charset="0"/>
            </a:endParaRPr>
          </a:p>
          <a:p>
            <a:pPr lvl="2" algn="ctr" eaLnBrk="1" hangingPunct="1">
              <a:lnSpc>
                <a:spcPct val="90000"/>
              </a:lnSpc>
              <a:spcBef>
                <a:spcPct val="50000"/>
              </a:spcBef>
              <a:buClr>
                <a:schemeClr val="accent1"/>
              </a:buClr>
              <a:buSzPct val="60000"/>
              <a:buFont typeface="Wingdings" panose="05000000000000000000" pitchFamily="2" charset="2"/>
              <a:buNone/>
            </a:pPr>
            <a:r>
              <a:rPr lang="en-GB" altLang="en-US" sz="2400">
                <a:solidFill>
                  <a:srgbClr val="FF0000"/>
                </a:solidFill>
                <a:latin typeface="Times New Roman" panose="02020603050405020304" pitchFamily="18" charset="0"/>
              </a:rPr>
              <a:t>If in doubt, check it out.</a:t>
            </a:r>
          </a:p>
          <a:p>
            <a:pPr eaLnBrk="1" hangingPunct="1"/>
            <a:endParaRPr lang="en-IE" altLang="en-US"/>
          </a:p>
        </p:txBody>
      </p:sp>
      <p:pic>
        <p:nvPicPr>
          <p:cNvPr id="55300" name="Picture 5" descr="C:\Users\teacher\AppData\Local\Microsoft\Windows\Temporary Internet Files\Content.IE5\YD93F2O8\MC900390688[1].wmf">
            <a:extLst>
              <a:ext uri="{FF2B5EF4-FFF2-40B4-BE49-F238E27FC236}">
                <a16:creationId xmlns:a16="http://schemas.microsoft.com/office/drawing/2014/main" xmlns="" id="{5FB8A6F3-9720-4C80-B582-8E9BFEEEF0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4797425"/>
            <a:ext cx="1285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1D74C47B-C2C5-41A3-A621-CF9EF704BC26}"/>
              </a:ext>
            </a:extLst>
          </p:cNvPr>
          <p:cNvSpPr>
            <a:spLocks noGrp="1"/>
          </p:cNvSpPr>
          <p:nvPr>
            <p:ph type="title"/>
          </p:nvPr>
        </p:nvSpPr>
        <p:spPr/>
        <p:txBody>
          <a:bodyPr/>
          <a:lstStyle/>
          <a:p>
            <a:pPr eaLnBrk="1" hangingPunct="1"/>
            <a:r>
              <a:rPr lang="en-GB" altLang="en-US"/>
              <a:t>CAO is currently open</a:t>
            </a:r>
          </a:p>
        </p:txBody>
      </p:sp>
      <p:sp>
        <p:nvSpPr>
          <p:cNvPr id="10243" name="Content Placeholder 2">
            <a:extLst>
              <a:ext uri="{FF2B5EF4-FFF2-40B4-BE49-F238E27FC236}">
                <a16:creationId xmlns:a16="http://schemas.microsoft.com/office/drawing/2014/main" xmlns="" id="{A9007676-6E11-413F-8F63-9FECD6E939ED}"/>
              </a:ext>
            </a:extLst>
          </p:cNvPr>
          <p:cNvSpPr>
            <a:spLocks noGrp="1"/>
          </p:cNvSpPr>
          <p:nvPr>
            <p:ph idx="1"/>
          </p:nvPr>
        </p:nvSpPr>
        <p:spPr/>
        <p:txBody>
          <a:bodyPr/>
          <a:lstStyle/>
          <a:p>
            <a:pPr eaLnBrk="1" hangingPunct="1"/>
            <a:r>
              <a:rPr lang="en-GB" altLang="en-US" sz="3200"/>
              <a:t>Don’t leave it until the last minute to apply...</a:t>
            </a:r>
          </a:p>
          <a:p>
            <a:pPr eaLnBrk="1" hangingPunct="1">
              <a:buFont typeface="Brush Script MT" panose="03060802040406070304" pitchFamily="66" charset="0"/>
              <a:buNone/>
            </a:pPr>
            <a:endParaRPr lang="en-GB" altLang="en-US" sz="3200"/>
          </a:p>
          <a:p>
            <a:pPr eaLnBrk="1" hangingPunct="1"/>
            <a:r>
              <a:rPr lang="en-GB" altLang="en-US" sz="3200"/>
              <a:t>Christmas holidays is a good time</a:t>
            </a:r>
          </a:p>
          <a:p>
            <a:pPr eaLnBrk="1" hangingPunct="1">
              <a:buFont typeface="Brush Script MT" panose="03060802040406070304" pitchFamily="66" charset="0"/>
              <a:buNone/>
            </a:pPr>
            <a:endParaRPr lang="en-GB" altLang="en-US" sz="3200"/>
          </a:p>
          <a:p>
            <a:pPr eaLnBrk="1" hangingPunct="1"/>
            <a:r>
              <a:rPr lang="en-GB" altLang="en-US" sz="3200"/>
              <a:t>Demo and Mock CAO’s are have been completed!</a:t>
            </a:r>
          </a:p>
          <a:p>
            <a:pPr eaLnBrk="1" hangingPunct="1"/>
            <a:endParaRPr lang="en-GB"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A429FC56-A4B1-4280-BE25-F40DB8D7BCC4}"/>
              </a:ext>
            </a:extLst>
          </p:cNvPr>
          <p:cNvSpPr>
            <a:spLocks noGrp="1"/>
          </p:cNvSpPr>
          <p:nvPr>
            <p:ph type="title"/>
          </p:nvPr>
        </p:nvSpPr>
        <p:spPr/>
        <p:txBody>
          <a:bodyPr/>
          <a:lstStyle/>
          <a:p>
            <a:r>
              <a:rPr lang="en-IE" altLang="en-US" b="1">
                <a:solidFill>
                  <a:srgbClr val="7030A0"/>
                </a:solidFill>
              </a:rPr>
              <a:t>Alert Lists</a:t>
            </a:r>
          </a:p>
        </p:txBody>
      </p:sp>
      <p:sp>
        <p:nvSpPr>
          <p:cNvPr id="3" name="Content Placeholder 2">
            <a:extLst>
              <a:ext uri="{FF2B5EF4-FFF2-40B4-BE49-F238E27FC236}">
                <a16:creationId xmlns:a16="http://schemas.microsoft.com/office/drawing/2014/main" xmlns="" id="{C4A2FDC9-30FA-449F-A19B-D91B5DA4E196}"/>
              </a:ext>
            </a:extLst>
          </p:cNvPr>
          <p:cNvSpPr>
            <a:spLocks noGrp="1"/>
          </p:cNvSpPr>
          <p:nvPr>
            <p:ph idx="1"/>
          </p:nvPr>
        </p:nvSpPr>
        <p:spPr/>
        <p:txBody>
          <a:bodyPr/>
          <a:lstStyle/>
          <a:p>
            <a:pPr>
              <a:defRPr/>
            </a:pPr>
            <a:r>
              <a:rPr lang="en-IE" dirty="0"/>
              <a:t>Found on the CAO website -&gt; student resources…</a:t>
            </a:r>
          </a:p>
          <a:p>
            <a:pPr marL="0" indent="0">
              <a:buFont typeface="Brush Script MT" panose="03060802040406070304" pitchFamily="66" charset="0"/>
              <a:buNone/>
              <a:defRPr/>
            </a:pPr>
            <a:endParaRPr lang="en-IE" dirty="0"/>
          </a:p>
          <a:p>
            <a:pPr marL="0" indent="0">
              <a:buFont typeface="Brush Script MT" panose="03060802040406070304" pitchFamily="66" charset="0"/>
              <a:buNone/>
              <a:defRPr/>
            </a:pPr>
            <a:r>
              <a:rPr lang="en-IE" dirty="0"/>
              <a:t>… new courses that may not be in the CAO Handbook may come on stream during the academic year </a:t>
            </a:r>
          </a:p>
          <a:p>
            <a:pPr marL="0" indent="0">
              <a:buFont typeface="Brush Script MT" panose="03060802040406070304" pitchFamily="66" charset="0"/>
              <a:buNone/>
              <a:defRPr/>
            </a:pPr>
            <a:r>
              <a:rPr lang="en-IE" dirty="0"/>
              <a:t>… OR any cancelled courses that will not run in 2021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7501295C-1F62-4CF5-9851-B27FFAAEE296}"/>
              </a:ext>
            </a:extLst>
          </p:cNvPr>
          <p:cNvSpPr>
            <a:spLocks noGrp="1"/>
          </p:cNvSpPr>
          <p:nvPr>
            <p:ph type="title"/>
          </p:nvPr>
        </p:nvSpPr>
        <p:spPr>
          <a:xfrm>
            <a:off x="1095375" y="817563"/>
            <a:ext cx="6964363" cy="882650"/>
          </a:xfrm>
        </p:spPr>
        <p:txBody>
          <a:bodyPr/>
          <a:lstStyle/>
          <a:p>
            <a:pPr eaLnBrk="1" hangingPunct="1"/>
            <a:r>
              <a:rPr lang="en-IE" altLang="en-US" sz="3600">
                <a:solidFill>
                  <a:srgbClr val="FF0000"/>
                </a:solidFill>
              </a:rPr>
              <a:t>Stages of the CAO Application</a:t>
            </a:r>
          </a:p>
        </p:txBody>
      </p:sp>
      <p:sp>
        <p:nvSpPr>
          <p:cNvPr id="3" name="Content Placeholder 2">
            <a:extLst>
              <a:ext uri="{FF2B5EF4-FFF2-40B4-BE49-F238E27FC236}">
                <a16:creationId xmlns:a16="http://schemas.microsoft.com/office/drawing/2014/main" xmlns="" id="{1A67511A-1117-48FA-949C-652877090CB1}"/>
              </a:ext>
            </a:extLst>
          </p:cNvPr>
          <p:cNvSpPr>
            <a:spLocks noGrp="1"/>
          </p:cNvSpPr>
          <p:nvPr>
            <p:ph idx="1"/>
          </p:nvPr>
        </p:nvSpPr>
        <p:spPr>
          <a:xfrm>
            <a:off x="755650" y="1773238"/>
            <a:ext cx="8137525" cy="3949700"/>
          </a:xfrm>
        </p:spPr>
        <p:txBody>
          <a:bodyPr rtlCol="0">
            <a:normAutofit fontScale="92500" lnSpcReduction="20000"/>
          </a:bodyPr>
          <a:lstStyle/>
          <a:p>
            <a:pPr marL="274320" indent="-274320" eaLnBrk="1" fontAlgn="auto" hangingPunct="1">
              <a:lnSpc>
                <a:spcPct val="80000"/>
              </a:lnSpc>
              <a:spcAft>
                <a:spcPts val="0"/>
              </a:spcAft>
              <a:defRPr/>
            </a:pPr>
            <a:r>
              <a:rPr lang="en-GB" b="1" dirty="0"/>
              <a:t>Stage 1:  Before Applying</a:t>
            </a:r>
            <a:r>
              <a:rPr lang="en-GB" dirty="0"/>
              <a:t>  </a:t>
            </a:r>
            <a:r>
              <a:rPr lang="en-GB" sz="1900" i="1" dirty="0"/>
              <a:t>  (Research, Goal Setting)</a:t>
            </a:r>
          </a:p>
          <a:p>
            <a:pPr marL="274320" indent="-274320" eaLnBrk="1" fontAlgn="auto" hangingPunct="1">
              <a:lnSpc>
                <a:spcPct val="80000"/>
              </a:lnSpc>
              <a:spcAft>
                <a:spcPts val="0"/>
              </a:spcAft>
              <a:defRPr/>
            </a:pPr>
            <a:endParaRPr lang="en-GB" dirty="0"/>
          </a:p>
          <a:p>
            <a:pPr marL="274320" indent="-274320" eaLnBrk="1" fontAlgn="auto" hangingPunct="1">
              <a:lnSpc>
                <a:spcPct val="80000"/>
              </a:lnSpc>
              <a:spcAft>
                <a:spcPts val="0"/>
              </a:spcAft>
              <a:defRPr/>
            </a:pPr>
            <a:r>
              <a:rPr lang="en-GB" b="1" dirty="0"/>
              <a:t>Stage 2:  Completing the</a:t>
            </a:r>
            <a:r>
              <a:rPr lang="en-GB" sz="2200" dirty="0"/>
              <a:t>  </a:t>
            </a:r>
            <a:r>
              <a:rPr lang="en-GB" b="1" dirty="0"/>
              <a:t>Application </a:t>
            </a:r>
          </a:p>
          <a:p>
            <a:pPr marL="274320" indent="-274320" eaLnBrk="1" fontAlgn="auto" hangingPunct="1">
              <a:lnSpc>
                <a:spcPct val="80000"/>
              </a:lnSpc>
              <a:spcAft>
                <a:spcPts val="0"/>
              </a:spcAft>
              <a:buFont typeface="Brush Script MT" panose="03060802040406070304" pitchFamily="66" charset="0"/>
              <a:buNone/>
              <a:defRPr/>
            </a:pPr>
            <a:r>
              <a:rPr lang="en-GB" sz="1900" b="1" i="1" dirty="0"/>
              <a:t>						</a:t>
            </a:r>
            <a:r>
              <a:rPr lang="en-GB" sz="1900" i="1" dirty="0"/>
              <a:t>(currently open </a:t>
            </a:r>
            <a:r>
              <a:rPr lang="en-GB" sz="1900" i="1" dirty="0">
                <a:hlinkClick r:id="rId2"/>
              </a:rPr>
              <a:t>www.cao.ie</a:t>
            </a:r>
            <a:r>
              <a:rPr lang="en-GB" sz="1900" i="1" dirty="0"/>
              <a:t>)</a:t>
            </a:r>
          </a:p>
          <a:p>
            <a:pPr marL="274320" indent="-274320" eaLnBrk="1" fontAlgn="auto" hangingPunct="1">
              <a:lnSpc>
                <a:spcPct val="80000"/>
              </a:lnSpc>
              <a:spcAft>
                <a:spcPts val="0"/>
              </a:spcAft>
              <a:defRPr/>
            </a:pPr>
            <a:endParaRPr lang="en-GB" b="1" dirty="0"/>
          </a:p>
          <a:p>
            <a:pPr marL="274320" indent="-274320" eaLnBrk="1" fontAlgn="auto" hangingPunct="1">
              <a:lnSpc>
                <a:spcPct val="80000"/>
              </a:lnSpc>
              <a:spcAft>
                <a:spcPts val="0"/>
              </a:spcAft>
              <a:defRPr/>
            </a:pPr>
            <a:r>
              <a:rPr lang="en-GB" b="1" dirty="0"/>
              <a:t>Stage 3:  Statement of Application from CAO </a:t>
            </a:r>
            <a:r>
              <a:rPr lang="en-GB" sz="1800" i="1" dirty="0"/>
              <a:t>(before end of May)</a:t>
            </a:r>
            <a:endParaRPr lang="en-GB" b="1" dirty="0"/>
          </a:p>
          <a:p>
            <a:pPr marL="274320" indent="-274320" eaLnBrk="1" fontAlgn="auto" hangingPunct="1">
              <a:lnSpc>
                <a:spcPct val="80000"/>
              </a:lnSpc>
              <a:spcAft>
                <a:spcPts val="0"/>
              </a:spcAft>
              <a:defRPr/>
            </a:pPr>
            <a:endParaRPr lang="en-GB" b="1" dirty="0"/>
          </a:p>
          <a:p>
            <a:pPr marL="274320" indent="-274320" eaLnBrk="1" fontAlgn="auto" hangingPunct="1">
              <a:lnSpc>
                <a:spcPct val="80000"/>
              </a:lnSpc>
              <a:spcAft>
                <a:spcPts val="0"/>
              </a:spcAft>
              <a:defRPr/>
            </a:pPr>
            <a:r>
              <a:rPr lang="en-GB" b="1" dirty="0"/>
              <a:t>Stage 4:  Change of Mind</a:t>
            </a:r>
            <a:r>
              <a:rPr lang="en-GB" dirty="0"/>
              <a:t>   </a:t>
            </a:r>
            <a:r>
              <a:rPr lang="en-GB" sz="1900" i="1" dirty="0"/>
              <a:t>(5</a:t>
            </a:r>
            <a:r>
              <a:rPr lang="en-GB" sz="1900" i="1" baseline="30000" dirty="0"/>
              <a:t>th</a:t>
            </a:r>
            <a:r>
              <a:rPr lang="en-GB" sz="1900" i="1" dirty="0"/>
              <a:t> May- until 1st July 2021)</a:t>
            </a:r>
          </a:p>
          <a:p>
            <a:pPr marL="274320" indent="-274320" eaLnBrk="1" fontAlgn="auto" hangingPunct="1">
              <a:lnSpc>
                <a:spcPct val="80000"/>
              </a:lnSpc>
              <a:spcAft>
                <a:spcPts val="0"/>
              </a:spcAft>
              <a:defRPr/>
            </a:pPr>
            <a:endParaRPr lang="en-GB" b="1" dirty="0"/>
          </a:p>
          <a:p>
            <a:pPr marL="274320" indent="-274320" eaLnBrk="1" fontAlgn="auto" hangingPunct="1">
              <a:lnSpc>
                <a:spcPct val="80000"/>
              </a:lnSpc>
              <a:spcAft>
                <a:spcPts val="0"/>
              </a:spcAft>
              <a:defRPr/>
            </a:pPr>
            <a:r>
              <a:rPr lang="en-GB" b="1" dirty="0"/>
              <a:t>Stage 5:  Leaving Certificate Results  </a:t>
            </a:r>
          </a:p>
          <a:p>
            <a:pPr marL="0" indent="0" eaLnBrk="1" fontAlgn="auto" hangingPunct="1">
              <a:lnSpc>
                <a:spcPct val="80000"/>
              </a:lnSpc>
              <a:spcAft>
                <a:spcPts val="0"/>
              </a:spcAft>
              <a:buFont typeface="Brush Script MT" panose="03060802040406070304" pitchFamily="66" charset="0"/>
              <a:buNone/>
              <a:defRPr/>
            </a:pPr>
            <a:r>
              <a:rPr lang="en-GB" sz="1800" b="1" i="1" dirty="0"/>
              <a:t>				</a:t>
            </a:r>
            <a:r>
              <a:rPr lang="en-GB" sz="1800" i="1" dirty="0"/>
              <a:t>(expected mid August…)</a:t>
            </a:r>
            <a:endParaRPr lang="en-GB" b="1" dirty="0"/>
          </a:p>
          <a:p>
            <a:pPr marL="274320" indent="-274320" eaLnBrk="1" fontAlgn="auto" hangingPunct="1">
              <a:lnSpc>
                <a:spcPct val="80000"/>
              </a:lnSpc>
              <a:spcAft>
                <a:spcPts val="0"/>
              </a:spcAft>
              <a:defRPr/>
            </a:pPr>
            <a:endParaRPr lang="en-GB" b="1" dirty="0"/>
          </a:p>
          <a:p>
            <a:pPr marL="274320" indent="-274320" eaLnBrk="1" fontAlgn="auto" hangingPunct="1">
              <a:lnSpc>
                <a:spcPct val="80000"/>
              </a:lnSpc>
              <a:spcAft>
                <a:spcPts val="0"/>
              </a:spcAft>
              <a:defRPr/>
            </a:pPr>
            <a:r>
              <a:rPr lang="en-GB" b="1" dirty="0"/>
              <a:t>Stage 6:  Offers and Acceptance of Places </a:t>
            </a:r>
          </a:p>
          <a:p>
            <a:pPr marL="0" indent="0" eaLnBrk="1" fontAlgn="auto" hangingPunct="1">
              <a:lnSpc>
                <a:spcPct val="80000"/>
              </a:lnSpc>
              <a:spcAft>
                <a:spcPts val="0"/>
              </a:spcAft>
              <a:buFont typeface="Brush Script MT" panose="03060802040406070304" pitchFamily="66" charset="0"/>
              <a:buNone/>
              <a:defRPr/>
            </a:pPr>
            <a:r>
              <a:rPr lang="en-GB" sz="1800" b="1" i="1" dirty="0"/>
              <a:t>				  </a:t>
            </a:r>
            <a:r>
              <a:rPr lang="en-GB" sz="1800" i="1" dirty="0"/>
              <a:t>(expected online 2 days after LC results)</a:t>
            </a:r>
            <a:endParaRPr lang="en-GB" dirty="0"/>
          </a:p>
          <a:p>
            <a:pPr marL="0" indent="0" eaLnBrk="1" fontAlgn="auto" hangingPunct="1">
              <a:spcAft>
                <a:spcPts val="0"/>
              </a:spcAft>
              <a:buFont typeface="Brush Script MT" panose="03060802040406070304" pitchFamily="66" charset="0"/>
              <a:buNone/>
              <a:defRPr/>
            </a:pPr>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6549A55A-EDAB-4B70-91FC-EE08146E1511}"/>
              </a:ext>
            </a:extLst>
          </p:cNvPr>
          <p:cNvSpPr>
            <a:spLocks noGrp="1"/>
          </p:cNvSpPr>
          <p:nvPr>
            <p:ph type="title"/>
          </p:nvPr>
        </p:nvSpPr>
        <p:spPr/>
        <p:txBody>
          <a:bodyPr/>
          <a:lstStyle/>
          <a:p>
            <a:pPr eaLnBrk="1" hangingPunct="1"/>
            <a:endParaRPr lang="en-IE" altLang="en-US"/>
          </a:p>
        </p:txBody>
      </p:sp>
      <p:sp>
        <p:nvSpPr>
          <p:cNvPr id="3" name="Content Placeholder 2">
            <a:extLst>
              <a:ext uri="{FF2B5EF4-FFF2-40B4-BE49-F238E27FC236}">
                <a16:creationId xmlns:a16="http://schemas.microsoft.com/office/drawing/2014/main" xmlns="" id="{3FB5C827-5121-44A8-87FC-F7A74F65770D}"/>
              </a:ext>
            </a:extLst>
          </p:cNvPr>
          <p:cNvSpPr>
            <a:spLocks noGrp="1"/>
          </p:cNvSpPr>
          <p:nvPr>
            <p:ph idx="1"/>
          </p:nvPr>
        </p:nvSpPr>
        <p:spPr>
          <a:xfrm>
            <a:off x="1463675" y="1341438"/>
            <a:ext cx="6196013" cy="4381500"/>
          </a:xfrm>
        </p:spPr>
        <p:txBody>
          <a:bodyPr rtlCol="0">
            <a:normAutofit/>
          </a:bodyPr>
          <a:lstStyle/>
          <a:p>
            <a:pPr marL="0" indent="0" algn="ctr" eaLnBrk="1" fontAlgn="auto" hangingPunct="1">
              <a:spcAft>
                <a:spcPts val="0"/>
              </a:spcAft>
              <a:buFont typeface="Brush Script MT" panose="03060802040406070304" pitchFamily="66" charset="0"/>
              <a:buNone/>
              <a:defRPr/>
            </a:pPr>
            <a:r>
              <a:rPr lang="en-IE" sz="3600" b="1" dirty="0">
                <a:solidFill>
                  <a:srgbClr val="FF0000"/>
                </a:solidFill>
                <a:latin typeface="+mj-lt"/>
              </a:rPr>
              <a:t>Stage 1</a:t>
            </a:r>
          </a:p>
          <a:p>
            <a:pPr marL="0" indent="0" algn="ctr" eaLnBrk="1" fontAlgn="auto" hangingPunct="1">
              <a:spcAft>
                <a:spcPts val="0"/>
              </a:spcAft>
              <a:buFont typeface="Brush Script MT" panose="03060802040406070304" pitchFamily="66" charset="0"/>
              <a:buNone/>
              <a:defRPr/>
            </a:pPr>
            <a:r>
              <a:rPr lang="en-IE" sz="3600" b="1" dirty="0">
                <a:solidFill>
                  <a:srgbClr val="FF0000"/>
                </a:solidFill>
                <a:latin typeface="+mj-lt"/>
              </a:rPr>
              <a:t>Before you apply</a:t>
            </a:r>
          </a:p>
          <a:p>
            <a:pPr marL="0" indent="0" algn="ctr" eaLnBrk="1" fontAlgn="auto" hangingPunct="1">
              <a:spcAft>
                <a:spcPts val="0"/>
              </a:spcAft>
              <a:buFont typeface="Brush Script MT" panose="03060802040406070304" pitchFamily="66" charset="0"/>
              <a:buNone/>
              <a:defRPr/>
            </a:pPr>
            <a:endParaRPr lang="en-IE" sz="3600" b="1" dirty="0">
              <a:solidFill>
                <a:srgbClr val="FF0000"/>
              </a:solidFill>
            </a:endParaRPr>
          </a:p>
        </p:txBody>
      </p:sp>
      <p:pic>
        <p:nvPicPr>
          <p:cNvPr id="12292" name="Picture 2" descr="C:\Users\teacher\AppData\Local\Microsoft\Windows\Temporary Internet Files\Content.IE5\Q5O9KMBD\MC900104872[1].wmf">
            <a:extLst>
              <a:ext uri="{FF2B5EF4-FFF2-40B4-BE49-F238E27FC236}">
                <a16:creationId xmlns:a16="http://schemas.microsoft.com/office/drawing/2014/main" xmlns="" id="{16120625-BE5A-457D-B5DF-23229368C4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141663"/>
            <a:ext cx="25193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62A65-5AC5-4A44-99FF-7338C1AC8973}"/>
              </a:ext>
            </a:extLst>
          </p:cNvPr>
          <p:cNvSpPr>
            <a:spLocks noGrp="1"/>
          </p:cNvSpPr>
          <p:nvPr>
            <p:ph type="title"/>
          </p:nvPr>
        </p:nvSpPr>
        <p:spPr>
          <a:xfrm>
            <a:off x="1095375" y="1052513"/>
            <a:ext cx="6964363" cy="215900"/>
          </a:xfrm>
        </p:spPr>
        <p:txBody>
          <a:bodyPr rtlCol="0">
            <a:normAutofit fontScale="90000"/>
          </a:bodyPr>
          <a:lstStyle/>
          <a:p>
            <a:pPr eaLnBrk="1" fontAlgn="auto" hangingPunct="1">
              <a:spcAft>
                <a:spcPts val="0"/>
              </a:spcAft>
              <a:defRPr/>
            </a:pPr>
            <a:r>
              <a:rPr lang="en-GB" dirty="0"/>
              <a:t/>
            </a:r>
            <a:br>
              <a:rPr lang="en-GB" dirty="0"/>
            </a:br>
            <a:r>
              <a:rPr lang="en-GB" sz="4000" b="1" dirty="0">
                <a:solidFill>
                  <a:srgbClr val="FF0000"/>
                </a:solidFill>
              </a:rPr>
              <a:t>Stage  1 </a:t>
            </a:r>
            <a:br>
              <a:rPr lang="en-GB" sz="4000" b="1" dirty="0">
                <a:solidFill>
                  <a:srgbClr val="FF0000"/>
                </a:solidFill>
              </a:rPr>
            </a:br>
            <a:endParaRPr lang="en-IE" sz="4000" b="1" dirty="0">
              <a:solidFill>
                <a:srgbClr val="FF0000"/>
              </a:solidFill>
            </a:endParaRPr>
          </a:p>
        </p:txBody>
      </p:sp>
      <p:sp>
        <p:nvSpPr>
          <p:cNvPr id="13315" name="Content Placeholder 2">
            <a:extLst>
              <a:ext uri="{FF2B5EF4-FFF2-40B4-BE49-F238E27FC236}">
                <a16:creationId xmlns:a16="http://schemas.microsoft.com/office/drawing/2014/main" xmlns="" id="{7F8879A8-013C-479C-A80D-2784EC21CC98}"/>
              </a:ext>
            </a:extLst>
          </p:cNvPr>
          <p:cNvSpPr>
            <a:spLocks noGrp="1"/>
          </p:cNvSpPr>
          <p:nvPr>
            <p:ph idx="1"/>
          </p:nvPr>
        </p:nvSpPr>
        <p:spPr>
          <a:xfrm>
            <a:off x="755650" y="1341438"/>
            <a:ext cx="7920038" cy="4751387"/>
          </a:xfrm>
        </p:spPr>
        <p:txBody>
          <a:bodyPr/>
          <a:lstStyle/>
          <a:p>
            <a:pPr eaLnBrk="1" hangingPunct="1">
              <a:lnSpc>
                <a:spcPct val="170000"/>
              </a:lnSpc>
              <a:buFont typeface="Brush Script MT" panose="03060802040406070304" pitchFamily="66" charset="0"/>
              <a:buNone/>
              <a:defRPr/>
            </a:pPr>
            <a:r>
              <a:rPr lang="en-GB" altLang="en-US" b="1" dirty="0"/>
              <a:t>How to ensure you make a wise application...</a:t>
            </a:r>
          </a:p>
          <a:p>
            <a:pPr eaLnBrk="1" hangingPunct="1">
              <a:lnSpc>
                <a:spcPct val="170000"/>
              </a:lnSpc>
              <a:defRPr/>
            </a:pPr>
            <a:r>
              <a:rPr lang="en-GB" altLang="en-US" b="1" dirty="0"/>
              <a:t>Research and Shortlist CAO Courses</a:t>
            </a:r>
          </a:p>
          <a:p>
            <a:pPr eaLnBrk="1" hangingPunct="1">
              <a:lnSpc>
                <a:spcPct val="170000"/>
              </a:lnSpc>
              <a:defRPr/>
            </a:pPr>
            <a:r>
              <a:rPr lang="en-GB" altLang="en-US" b="1" dirty="0"/>
              <a:t>DISCUSS options with the Guidance Counsellor, Parents, Teachers, College Admissions, siblings/friends </a:t>
            </a:r>
          </a:p>
          <a:p>
            <a:pPr eaLnBrk="1" hangingPunct="1">
              <a:lnSpc>
                <a:spcPct val="170000"/>
              </a:lnSpc>
              <a:defRPr/>
            </a:pPr>
            <a:r>
              <a:rPr lang="en-GB" altLang="en-US" b="1" dirty="0"/>
              <a:t>Gather information on courses </a:t>
            </a:r>
          </a:p>
          <a:p>
            <a:pPr marL="0" indent="0" eaLnBrk="1" hangingPunct="1">
              <a:lnSpc>
                <a:spcPct val="170000"/>
              </a:lnSpc>
              <a:buFont typeface="Brush Script MT" panose="03060802040406070304" pitchFamily="66" charset="0"/>
              <a:buNone/>
              <a:defRPr/>
            </a:pPr>
            <a:r>
              <a:rPr lang="en-GB" altLang="en-US" sz="2000" b="1" dirty="0"/>
              <a:t>	</a:t>
            </a:r>
            <a:r>
              <a:rPr lang="en-GB" altLang="en-US" b="1" i="1" dirty="0"/>
              <a:t>e.g. modules you will be studying each year,</a:t>
            </a:r>
          </a:p>
          <a:p>
            <a:pPr marL="0" indent="0" eaLnBrk="1" hangingPunct="1">
              <a:lnSpc>
                <a:spcPct val="170000"/>
              </a:lnSpc>
              <a:buFont typeface="Brush Script MT" panose="03060802040406070304" pitchFamily="66" charset="0"/>
              <a:buNone/>
              <a:defRPr/>
            </a:pPr>
            <a:r>
              <a:rPr lang="en-GB" altLang="en-US" b="1" i="1" dirty="0"/>
              <a:t>	Erasmus options, work experience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AA72C24E-9C7D-45E6-A066-97229D4550B5}"/>
              </a:ext>
            </a:extLst>
          </p:cNvPr>
          <p:cNvSpPr>
            <a:spLocks noGrp="1"/>
          </p:cNvSpPr>
          <p:nvPr>
            <p:ph type="title"/>
          </p:nvPr>
        </p:nvSpPr>
        <p:spPr/>
        <p:txBody>
          <a:bodyPr/>
          <a:lstStyle/>
          <a:p>
            <a:endParaRPr lang="en-IE" altLang="en-US"/>
          </a:p>
        </p:txBody>
      </p:sp>
      <p:sp>
        <p:nvSpPr>
          <p:cNvPr id="14339" name="Content Placeholder 2">
            <a:extLst>
              <a:ext uri="{FF2B5EF4-FFF2-40B4-BE49-F238E27FC236}">
                <a16:creationId xmlns:a16="http://schemas.microsoft.com/office/drawing/2014/main" xmlns="" id="{82145651-87DA-47B1-8C9B-1D6B82F62052}"/>
              </a:ext>
            </a:extLst>
          </p:cNvPr>
          <p:cNvSpPr>
            <a:spLocks noGrp="1"/>
          </p:cNvSpPr>
          <p:nvPr>
            <p:ph idx="1"/>
          </p:nvPr>
        </p:nvSpPr>
        <p:spPr/>
        <p:txBody>
          <a:bodyPr/>
          <a:lstStyle/>
          <a:p>
            <a:r>
              <a:rPr lang="en-IE" altLang="en-US" b="1"/>
              <a:t>Check the Specific Course Requirements</a:t>
            </a:r>
          </a:p>
          <a:p>
            <a:r>
              <a:rPr lang="en-IE" altLang="en-US" b="1"/>
              <a:t>Become familiar with the CAO Handbook </a:t>
            </a:r>
          </a:p>
          <a:p>
            <a:r>
              <a:rPr lang="en-IE" altLang="en-US" b="1"/>
              <a:t>Most of all…be aware of your priorities- location/ qualification etc</a:t>
            </a:r>
          </a:p>
          <a:p>
            <a:r>
              <a:rPr lang="en-IE" altLang="en-US" b="1"/>
              <a:t>THINK about what it is you’d like/ prefer to study for the next few years </a:t>
            </a:r>
          </a:p>
        </p:txBody>
      </p:sp>
      <p:sp>
        <p:nvSpPr>
          <p:cNvPr id="2" name="Heart 1">
            <a:extLst>
              <a:ext uri="{FF2B5EF4-FFF2-40B4-BE49-F238E27FC236}">
                <a16:creationId xmlns:a16="http://schemas.microsoft.com/office/drawing/2014/main" xmlns="" id="{36C03D7C-A5E6-465E-BC50-A250599CFA79}"/>
              </a:ext>
            </a:extLst>
          </p:cNvPr>
          <p:cNvSpPr/>
          <p:nvPr/>
        </p:nvSpPr>
        <p:spPr>
          <a:xfrm>
            <a:off x="5508625" y="4724400"/>
            <a:ext cx="576263" cy="53498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1164</TotalTime>
  <Words>1968</Words>
  <Application>Microsoft Office PowerPoint</Application>
  <PresentationFormat>On-screen Show (4:3)</PresentationFormat>
  <Paragraphs>379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Pushpin</vt:lpstr>
      <vt:lpstr>PowerPoint Presentation</vt:lpstr>
      <vt:lpstr>Quality &amp; Qualifications Ireland (QQI) </vt:lpstr>
      <vt:lpstr>PowerPoint Presentation</vt:lpstr>
      <vt:lpstr>CAO Dates &amp; Fees</vt:lpstr>
      <vt:lpstr>CAO is currently open</vt:lpstr>
      <vt:lpstr>Stages of the CAO Application</vt:lpstr>
      <vt:lpstr>PowerPoint Presentation</vt:lpstr>
      <vt:lpstr> Stage  1  </vt:lpstr>
      <vt:lpstr>PowerPoint Presentation</vt:lpstr>
      <vt:lpstr>PowerPoint Presentation</vt:lpstr>
      <vt:lpstr>Stage 2</vt:lpstr>
      <vt:lpstr>Two Applications in One Form</vt:lpstr>
      <vt:lpstr>PowerPoint Presentation</vt:lpstr>
      <vt:lpstr>Order of Preference</vt:lpstr>
      <vt:lpstr>So, what’s the best way to fill out your CAO form?</vt:lpstr>
      <vt:lpstr> Application Number</vt:lpstr>
      <vt:lpstr>Stage 3</vt:lpstr>
      <vt:lpstr>The Statement of Application  is important for two reasons:</vt:lpstr>
      <vt:lpstr>Communicating with CAO</vt:lpstr>
      <vt:lpstr>Stage 4</vt:lpstr>
      <vt:lpstr>Change of Mind </vt:lpstr>
      <vt:lpstr>Stage 5 </vt:lpstr>
      <vt:lpstr>The Points System</vt:lpstr>
      <vt:lpstr>Leaving Certificate Points</vt:lpstr>
      <vt:lpstr>Calculating Points</vt:lpstr>
      <vt:lpstr>Stage 6</vt:lpstr>
      <vt:lpstr>The Offer Process</vt:lpstr>
      <vt:lpstr>PowerPoint Presentation</vt:lpstr>
      <vt:lpstr>PowerPoint Presentation</vt:lpstr>
      <vt:lpstr>Allocation of Places</vt:lpstr>
      <vt:lpstr>PowerPoint Presentation</vt:lpstr>
      <vt:lpstr>PowerPoint Presentation</vt:lpstr>
      <vt:lpstr>PowerPoint Presentation</vt:lpstr>
      <vt:lpstr>PowerPoint Presentation</vt:lpstr>
      <vt:lpstr>PowerPoint Presentation</vt:lpstr>
      <vt:lpstr>PowerPoint Presentation</vt:lpstr>
      <vt:lpstr> The applicant in red is offered her second preference, the highest preference course that she has enough points for, and she will now disappear from the queue in all of her lower choices. Placing DN201 as her second preference meant that she would prefer to receive an offer on DN201 than on any other course except CK101 - which is her first preference. </vt:lpstr>
      <vt:lpstr>PowerPoint Presentation</vt:lpstr>
      <vt:lpstr>  In the third round of offers two more offers are made on CK101 and our applicant, who was at the top of the queue, now receives an offer.   She may do nothing and remain in DN201 or she may accept the offer and begin in CK101. </vt:lpstr>
      <vt:lpstr>Genuine Order of Preference</vt:lpstr>
      <vt:lpstr>Access Routes to College</vt:lpstr>
      <vt:lpstr>PowerPoint Presentation</vt:lpstr>
      <vt:lpstr>PowerPoint Presentation</vt:lpstr>
      <vt:lpstr>PowerPoint Presentation</vt:lpstr>
      <vt:lpstr>Important Points</vt:lpstr>
      <vt:lpstr>PLC’S</vt:lpstr>
      <vt:lpstr>Why choose a PLC?</vt:lpstr>
      <vt:lpstr>Higher Education Links Scheme</vt:lpstr>
      <vt:lpstr>Financial Support for Students</vt:lpstr>
      <vt:lpstr>Alert Lists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John Mulcahy</cp:lastModifiedBy>
  <cp:revision>113</cp:revision>
  <dcterms:created xsi:type="dcterms:W3CDTF">2014-11-09T17:53:35Z</dcterms:created>
  <dcterms:modified xsi:type="dcterms:W3CDTF">2020-12-16T08:49:57Z</dcterms:modified>
</cp:coreProperties>
</file>